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7" r:id="rId3"/>
    <p:sldId id="373" r:id="rId4"/>
    <p:sldId id="265" r:id="rId5"/>
    <p:sldId id="370" r:id="rId6"/>
    <p:sldId id="371" r:id="rId7"/>
    <p:sldId id="378" r:id="rId8"/>
    <p:sldId id="270" r:id="rId9"/>
    <p:sldId id="374" r:id="rId10"/>
    <p:sldId id="377" r:id="rId11"/>
    <p:sldId id="375" r:id="rId12"/>
    <p:sldId id="263" r:id="rId13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5050"/>
    <a:srgbClr val="F67412"/>
    <a:srgbClr val="F58B65"/>
    <a:srgbClr val="8458B0"/>
    <a:srgbClr val="CCCCFF"/>
    <a:srgbClr val="FF7C80"/>
    <a:srgbClr val="62F08B"/>
    <a:srgbClr val="A98AC8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4BFE7-1560-4666-8A5C-882A0044C355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F0C6E-902B-4002-8812-FFD48E5E0AB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11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0B259-069E-4F50-B25F-6186C5068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6AC088-4465-4C9C-BB4A-59440E9F2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553D5-1BDA-4F59-9D49-561D45CD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BD1-644D-4BFB-9429-DBFDA1BC3941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CCF050-9BA7-4496-94CF-D6395156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57E417-0DEE-4A4A-8298-B043CB98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A470-6DE7-4F87-9A6B-8EC72E28CC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527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F6BAC-8F92-4ECF-8A58-389CD634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D92B26-D8FE-4649-9D7C-2AB646C1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AC3EB6-AEA0-40CD-A6E8-37C9E073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BD1-644D-4BFB-9429-DBFDA1BC3941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97F652-67C5-46BE-A99F-F7494FBC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0D0AC3-DE14-439B-A34D-F9A433A2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A470-6DE7-4F87-9A6B-8EC72E28CC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952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C46BA1-162D-45FD-B7F4-9D3EEBFEA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857638-DE7B-49AA-AC6D-31C84399B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4F3547-7EFB-4738-8B00-A1D709C5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BD1-644D-4BFB-9429-DBFDA1BC3941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487C6D-9E1A-4813-8303-B9408078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0C6618-B2E7-414D-A5FA-05BEB143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A470-6DE7-4F87-9A6B-8EC72E28CC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426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AABBD-619A-47A7-9B59-9C189786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49634C-102C-4F11-B2E8-210C68AE0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0DEA08-E785-4ECB-96EF-6DD11C0B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BD1-644D-4BFB-9429-DBFDA1BC3941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18A5E2-A2BC-418A-9991-FF2E2A95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0505AF-4C1F-4290-9566-3B6D6A94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A470-6DE7-4F87-9A6B-8EC72E28CC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785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62241-2385-440B-876C-9FC94DD2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64765C-4A34-4867-9F59-B50812EE1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C23E3-7108-427E-B64D-CD0BA707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BD1-644D-4BFB-9429-DBFDA1BC3941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359AD1-2D6C-453A-987F-E20E2790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F062D4-DB3A-4941-8D6F-89D67AA9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A470-6DE7-4F87-9A6B-8EC72E28CC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60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C8894-6041-4463-A4E4-D5D98222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D94CA9-9A2E-46C6-AAF2-12F40C4CF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DE89BF-C33A-499D-AEAE-0D78D0591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0F92D7-47F0-42D5-9819-BAF097B8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BD1-644D-4BFB-9429-DBFDA1BC3941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731EFC-2B08-4D52-BA41-A26477E5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28FEFA-8D77-4B46-89F3-8C84C529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A470-6DE7-4F87-9A6B-8EC72E28CC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256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1A595-EA2B-4488-89B4-8E7661B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DD1313-CEC7-41D9-B212-F175C080F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E697F1-B200-435C-951B-AC627C7C6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AE4368-49D9-4FD9-A320-666428384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E0C954-7F54-4BEC-A224-2FC1B302E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12DA62-FA86-4B93-8C1B-D91158C12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BD1-644D-4BFB-9429-DBFDA1BC3941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8556E7-22D4-401B-B839-85811749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CCCF82-DC64-4F28-9384-1D1B10B5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A470-6DE7-4F87-9A6B-8EC72E28CC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954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3A44F-B024-481B-9D3F-3CFF8BA1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2DB464-C8FF-44E2-ACDD-36265D74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BD1-644D-4BFB-9429-DBFDA1BC3941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6B5B5F-DB7C-4445-9F80-BC56F097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B029A3-F294-480D-98BE-A0566E62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A470-6DE7-4F87-9A6B-8EC72E28CC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212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B9E307-8EE6-4207-8340-33C76AB72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BD1-644D-4BFB-9429-DBFDA1BC3941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9DFF5C-2415-4FDE-9891-7DD79103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B6D6FF-E227-41AA-B131-B5B1ACC5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A470-6DE7-4F87-9A6B-8EC72E28CC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058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05006-0AF9-45E2-8540-5C97DAF1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3060B-B5C1-49D1-9DEE-09DD53EE3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57A097-FCC0-4AEF-B057-6F4F09005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AC1841-F282-45AF-B8C4-A8A82F71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BD1-644D-4BFB-9429-DBFDA1BC3941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36C89A-E8EE-4770-A457-E0C2285E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7D0D68-EE9F-44AC-91E8-3136B625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A470-6DE7-4F87-9A6B-8EC72E28CC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151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962F28-DC5E-409B-85DD-C0B43E84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6D05BA-40FF-4FDB-9A69-015D88728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C3B8E8-B21E-4248-AE67-29B4058D3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DB4015-AFEA-49F9-B5ED-8D5CAE8F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BD1-644D-4BFB-9429-DBFDA1BC3941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CA19CA-6B5C-46AF-822E-A1BDD2B7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0ADC67-34B4-49F8-8CC3-76B1CE15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A470-6DE7-4F87-9A6B-8EC72E28CC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80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434E40-2C84-4CB4-A562-7D434CA7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1C30E-DF89-4995-8948-E45776F78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162BA2-F54C-4AA1-A0B8-C703D21AF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9BD1-644D-4BFB-9429-DBFDA1BC3941}" type="datetimeFigureOut">
              <a:rPr lang="fr-BE" smtClean="0"/>
              <a:t>12-12-24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55082-40AE-499D-AC57-476E29A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0D1171-852C-47CB-B698-88AD419EA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9A470-6DE7-4F87-9A6B-8EC72E28CC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453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6.emf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x1.be/categories/news/on-a-besoin-de-lhumain-une-manifestation-denonce-le-projet-bruxelles-numerique/?theme=ap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787FB8-2C94-4DA9-A658-7F4552F4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5" y="147921"/>
            <a:ext cx="4980913" cy="6562158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322F34-01F6-4BA4-B1F1-40B51BDD02D8}"/>
              </a:ext>
            </a:extLst>
          </p:cNvPr>
          <p:cNvSpPr/>
          <p:nvPr/>
        </p:nvSpPr>
        <p:spPr>
          <a:xfrm>
            <a:off x="6322423" y="920586"/>
            <a:ext cx="50179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rgbClr val="660033"/>
                </a:solidFill>
              </a:rPr>
              <a:t>LA </a:t>
            </a:r>
          </a:p>
          <a:p>
            <a:pPr algn="ctr"/>
            <a:r>
              <a:rPr lang="fr-FR" sz="5400" b="1" dirty="0">
                <a:solidFill>
                  <a:srgbClr val="660033"/>
                </a:solidFill>
              </a:rPr>
              <a:t>CAMPAGNE</a:t>
            </a:r>
          </a:p>
          <a:p>
            <a:pPr algn="ctr"/>
            <a:r>
              <a:rPr lang="fr-FR" sz="5400" b="1" dirty="0">
                <a:solidFill>
                  <a:srgbClr val="660033"/>
                </a:solidFill>
              </a:rPr>
              <a:t>CONTRE L’ORDONNANCE</a:t>
            </a:r>
            <a:r>
              <a:rPr lang="fr-FR" sz="5400" b="1" i="1" dirty="0">
                <a:solidFill>
                  <a:srgbClr val="660033"/>
                </a:solidFill>
              </a:rPr>
              <a:t>BRUXELLES</a:t>
            </a:r>
          </a:p>
          <a:p>
            <a:pPr algn="ctr"/>
            <a:r>
              <a:rPr lang="fr-FR" sz="5400" b="1" i="1" dirty="0">
                <a:solidFill>
                  <a:srgbClr val="660033"/>
                </a:solidFill>
              </a:rPr>
              <a:t>NUMÉRIQUE</a:t>
            </a:r>
            <a:endParaRPr lang="fr-BE" sz="5400" b="1" i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6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8CD6E1-E179-4449-A31A-71C4463ACC7F}"/>
              </a:ext>
            </a:extLst>
          </p:cNvPr>
          <p:cNvCxnSpPr>
            <a:cxnSpLocks/>
          </p:cNvCxnSpPr>
          <p:nvPr/>
        </p:nvCxnSpPr>
        <p:spPr>
          <a:xfrm flipV="1">
            <a:off x="381205" y="4318780"/>
            <a:ext cx="11585734" cy="54374"/>
          </a:xfrm>
          <a:prstGeom prst="line">
            <a:avLst/>
          </a:prstGeom>
          <a:ln w="238125" cap="rnd">
            <a:gradFill flip="none" rotWithShape="1">
              <a:gsLst>
                <a:gs pos="94000">
                  <a:srgbClr val="002060"/>
                </a:gs>
                <a:gs pos="52000">
                  <a:srgbClr val="7030A0"/>
                </a:gs>
              </a:gsLst>
              <a:lin ang="0" scaled="1"/>
              <a:tileRect/>
            </a:gradFill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8A506896-903D-4447-9A4A-A4EFFC89B822}"/>
              </a:ext>
            </a:extLst>
          </p:cNvPr>
          <p:cNvSpPr/>
          <p:nvPr/>
        </p:nvSpPr>
        <p:spPr>
          <a:xfrm>
            <a:off x="770873" y="4248926"/>
            <a:ext cx="228600" cy="2484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77E9686-9F8B-4132-BC02-D04343A253EC}"/>
              </a:ext>
            </a:extLst>
          </p:cNvPr>
          <p:cNvSpPr/>
          <p:nvPr/>
        </p:nvSpPr>
        <p:spPr>
          <a:xfrm>
            <a:off x="6128553" y="4270288"/>
            <a:ext cx="228600" cy="2484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492094F3-1032-4893-93EE-EEA150FBCE4C}"/>
              </a:ext>
            </a:extLst>
          </p:cNvPr>
          <p:cNvCxnSpPr>
            <a:cxnSpLocks/>
          </p:cNvCxnSpPr>
          <p:nvPr/>
        </p:nvCxnSpPr>
        <p:spPr>
          <a:xfrm flipH="1" flipV="1">
            <a:off x="920532" y="3585535"/>
            <a:ext cx="10759" cy="790600"/>
          </a:xfrm>
          <a:prstGeom prst="line">
            <a:avLst/>
          </a:prstGeom>
          <a:ln w="41275">
            <a:solidFill>
              <a:srgbClr val="FFFF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2A688B58-543B-4C79-A1CA-6A31CAE2B186}"/>
              </a:ext>
            </a:extLst>
          </p:cNvPr>
          <p:cNvCxnSpPr>
            <a:cxnSpLocks/>
            <a:stCxn id="17" idx="0"/>
            <a:endCxn id="67" idx="2"/>
          </p:cNvCxnSpPr>
          <p:nvPr/>
        </p:nvCxnSpPr>
        <p:spPr>
          <a:xfrm flipV="1">
            <a:off x="6242853" y="2887125"/>
            <a:ext cx="40302" cy="1383163"/>
          </a:xfrm>
          <a:prstGeom prst="line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9C0E3545-4EA7-4B5D-960A-4F615819DB98}"/>
              </a:ext>
            </a:extLst>
          </p:cNvPr>
          <p:cNvSpPr txBox="1"/>
          <p:nvPr/>
        </p:nvSpPr>
        <p:spPr>
          <a:xfrm>
            <a:off x="5595958" y="2363905"/>
            <a:ext cx="1374393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Carton jaune aux communes</a:t>
            </a:r>
            <a:endParaRPr lang="fr-BE" sz="1400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3A8D8B98-9552-4F72-82DF-D80C304BE9E3}"/>
              </a:ext>
            </a:extLst>
          </p:cNvPr>
          <p:cNvSpPr txBox="1"/>
          <p:nvPr/>
        </p:nvSpPr>
        <p:spPr>
          <a:xfrm>
            <a:off x="7065184" y="2360805"/>
            <a:ext cx="1374393" cy="954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Rassemblement</a:t>
            </a:r>
          </a:p>
          <a:p>
            <a:r>
              <a:rPr lang="fr-BE" sz="1400" dirty="0"/>
              <a:t>08/10/2024</a:t>
            </a:r>
          </a:p>
          <a:p>
            <a:r>
              <a:rPr lang="fr-BE" sz="1400" dirty="0" smtClean="0"/>
              <a:t>Commune </a:t>
            </a:r>
            <a:r>
              <a:rPr lang="fr-BE" sz="1400" dirty="0"/>
              <a:t>de </a:t>
            </a:r>
            <a:r>
              <a:rPr lang="fr-BE" sz="1400" dirty="0" smtClean="0"/>
              <a:t>Schaerbeek</a:t>
            </a:r>
            <a:endParaRPr lang="fr-BE" sz="1400" dirty="0"/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9E45A53C-E0D8-4200-A32A-39121926576E}"/>
              </a:ext>
            </a:extLst>
          </p:cNvPr>
          <p:cNvCxnSpPr>
            <a:cxnSpLocks/>
            <a:stCxn id="115" idx="0"/>
          </p:cNvCxnSpPr>
          <p:nvPr/>
        </p:nvCxnSpPr>
        <p:spPr>
          <a:xfrm flipH="1" flipV="1">
            <a:off x="7611355" y="3322765"/>
            <a:ext cx="26726" cy="898974"/>
          </a:xfrm>
          <a:prstGeom prst="line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lipse 114">
            <a:extLst>
              <a:ext uri="{FF2B5EF4-FFF2-40B4-BE49-F238E27FC236}">
                <a16:creationId xmlns:a16="http://schemas.microsoft.com/office/drawing/2014/main" id="{6FC770D0-257E-48FF-B9E2-FF02EB44690E}"/>
              </a:ext>
            </a:extLst>
          </p:cNvPr>
          <p:cNvSpPr/>
          <p:nvPr/>
        </p:nvSpPr>
        <p:spPr>
          <a:xfrm>
            <a:off x="7523781" y="4221739"/>
            <a:ext cx="228600" cy="2484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979CC7EA-8407-439D-9545-0F04FDAEB2B2}"/>
              </a:ext>
            </a:extLst>
          </p:cNvPr>
          <p:cNvSpPr/>
          <p:nvPr/>
        </p:nvSpPr>
        <p:spPr>
          <a:xfrm>
            <a:off x="8232121" y="4257523"/>
            <a:ext cx="228600" cy="24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914FEA70-B4F1-414E-BC90-8B0CE70B074F}"/>
              </a:ext>
            </a:extLst>
          </p:cNvPr>
          <p:cNvCxnSpPr>
            <a:cxnSpLocks/>
          </p:cNvCxnSpPr>
          <p:nvPr/>
        </p:nvCxnSpPr>
        <p:spPr>
          <a:xfrm flipH="1">
            <a:off x="8347643" y="4477426"/>
            <a:ext cx="10499" cy="389816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A58BA332-05CA-4ACE-A50E-1A8253D06507}"/>
              </a:ext>
            </a:extLst>
          </p:cNvPr>
          <p:cNvSpPr txBox="1"/>
          <p:nvPr/>
        </p:nvSpPr>
        <p:spPr>
          <a:xfrm>
            <a:off x="7169582" y="4847452"/>
            <a:ext cx="1865302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fr-BE" sz="1400" b="1" i="1" dirty="0" smtClean="0"/>
              <a:t>Vote du décret wallon</a:t>
            </a:r>
          </a:p>
          <a:p>
            <a:r>
              <a:rPr lang="fr-BE" sz="1400" dirty="0" smtClean="0"/>
              <a:t>20/11/2024</a:t>
            </a:r>
          </a:p>
          <a:p>
            <a:r>
              <a:rPr lang="fr-BE" sz="1400" dirty="0" smtClean="0"/>
              <a:t>« des guichets, des téléphones </a:t>
            </a:r>
            <a:r>
              <a:rPr lang="fr-BE" sz="1400" b="1" dirty="0" smtClean="0"/>
              <a:t>ET</a:t>
            </a:r>
            <a:r>
              <a:rPr lang="fr-BE" sz="1400" dirty="0" smtClean="0"/>
              <a:t> la voie postale »</a:t>
            </a:r>
            <a:endParaRPr lang="fr-BE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74CB90-45F2-4A9D-9623-FE4E524F0646}"/>
              </a:ext>
            </a:extLst>
          </p:cNvPr>
          <p:cNvSpPr/>
          <p:nvPr/>
        </p:nvSpPr>
        <p:spPr>
          <a:xfrm>
            <a:off x="433366" y="2374365"/>
            <a:ext cx="1147594" cy="1169551"/>
          </a:xfrm>
          <a:prstGeom prst="rect">
            <a:avLst/>
          </a:prstGeom>
          <a:ln w="254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/>
              <a:t>Evènement</a:t>
            </a:r>
          </a:p>
          <a:p>
            <a:r>
              <a:rPr lang="fr-FR" sz="1400" dirty="0" smtClean="0"/>
              <a:t>Le numérique en question</a:t>
            </a:r>
          </a:p>
          <a:p>
            <a:r>
              <a:rPr lang="fr-FR" sz="1400" dirty="0" smtClean="0"/>
              <a:t>22/04/2024</a:t>
            </a:r>
            <a:r>
              <a:rPr lang="fr-BE" sz="1400" dirty="0" smtClean="0"/>
              <a:t> </a:t>
            </a:r>
            <a:endParaRPr lang="fr-BE" sz="1400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2D687F65-F942-429C-B3AF-D81124EA9CD5}"/>
              </a:ext>
            </a:extLst>
          </p:cNvPr>
          <p:cNvSpPr/>
          <p:nvPr/>
        </p:nvSpPr>
        <p:spPr>
          <a:xfrm>
            <a:off x="3783572" y="2956522"/>
            <a:ext cx="2043730" cy="127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>
                <a:solidFill>
                  <a:schemeClr val="bg1">
                    <a:lumMod val="50000"/>
                  </a:schemeClr>
                </a:solidFill>
              </a:rPr>
              <a:t>Rencontres avec des partis politiques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6" y="1212596"/>
            <a:ext cx="1683210" cy="1041832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18178E14-450D-417F-9B69-5F566AC74188}"/>
              </a:ext>
            </a:extLst>
          </p:cNvPr>
          <p:cNvSpPr txBox="1"/>
          <p:nvPr/>
        </p:nvSpPr>
        <p:spPr>
          <a:xfrm>
            <a:off x="2304334" y="2373574"/>
            <a:ext cx="1482371" cy="95410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Cour Constitutionnelle </a:t>
            </a:r>
            <a:r>
              <a:rPr lang="fr-BE" sz="1400" dirty="0" smtClean="0"/>
              <a:t>Requête</a:t>
            </a:r>
          </a:p>
          <a:p>
            <a:r>
              <a:rPr lang="fr-BE" sz="1400" dirty="0" smtClean="0"/>
              <a:t>19/08/2024</a:t>
            </a:r>
            <a:endParaRPr lang="fr-BE" sz="1400" i="1" dirty="0"/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38D41C18-4ACA-44C6-80B9-E17248887AA5}"/>
              </a:ext>
            </a:extLst>
          </p:cNvPr>
          <p:cNvCxnSpPr>
            <a:cxnSpLocks/>
            <a:endCxn id="74" idx="4"/>
          </p:cNvCxnSpPr>
          <p:nvPr/>
        </p:nvCxnSpPr>
        <p:spPr>
          <a:xfrm flipH="1">
            <a:off x="2783115" y="3327681"/>
            <a:ext cx="25824" cy="1149745"/>
          </a:xfrm>
          <a:prstGeom prst="line">
            <a:avLst/>
          </a:prstGeom>
          <a:ln w="41275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04D36795-3910-484B-867A-0634EFD3D8F7}"/>
              </a:ext>
            </a:extLst>
          </p:cNvPr>
          <p:cNvSpPr/>
          <p:nvPr/>
        </p:nvSpPr>
        <p:spPr>
          <a:xfrm>
            <a:off x="2668815" y="4228970"/>
            <a:ext cx="228600" cy="2484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00" y="992430"/>
            <a:ext cx="1374651" cy="1318614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2C74CB90-45F2-4A9D-9623-FE4E524F0646}"/>
              </a:ext>
            </a:extLst>
          </p:cNvPr>
          <p:cNvSpPr/>
          <p:nvPr/>
        </p:nvSpPr>
        <p:spPr>
          <a:xfrm>
            <a:off x="8781022" y="2346001"/>
            <a:ext cx="1147594" cy="1169551"/>
          </a:xfrm>
          <a:prstGeom prst="rect">
            <a:avLst/>
          </a:prstGeom>
          <a:ln w="254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/>
              <a:t>Evènement</a:t>
            </a:r>
          </a:p>
          <a:p>
            <a:r>
              <a:rPr lang="fr-FR" sz="1400" dirty="0" smtClean="0"/>
              <a:t>Lettre ouverte à l’UE</a:t>
            </a:r>
          </a:p>
          <a:p>
            <a:r>
              <a:rPr lang="fr-FR" sz="1400" dirty="0" smtClean="0"/>
              <a:t>Janvier 2025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492094F3-1032-4893-93EE-EEA150FBCE4C}"/>
              </a:ext>
            </a:extLst>
          </p:cNvPr>
          <p:cNvCxnSpPr>
            <a:cxnSpLocks/>
          </p:cNvCxnSpPr>
          <p:nvPr/>
        </p:nvCxnSpPr>
        <p:spPr>
          <a:xfrm flipH="1" flipV="1">
            <a:off x="9249651" y="3493253"/>
            <a:ext cx="10759" cy="790600"/>
          </a:xfrm>
          <a:prstGeom prst="line">
            <a:avLst/>
          </a:prstGeom>
          <a:ln w="41275">
            <a:solidFill>
              <a:srgbClr val="FFFF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>
            <a:extLst>
              <a:ext uri="{FF2B5EF4-FFF2-40B4-BE49-F238E27FC236}">
                <a16:creationId xmlns:a16="http://schemas.microsoft.com/office/drawing/2014/main" id="{8A506896-903D-4447-9A4A-A4EFFC89B822}"/>
              </a:ext>
            </a:extLst>
          </p:cNvPr>
          <p:cNvSpPr/>
          <p:nvPr/>
        </p:nvSpPr>
        <p:spPr>
          <a:xfrm>
            <a:off x="9156178" y="4270288"/>
            <a:ext cx="228600" cy="2484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84" y="408040"/>
            <a:ext cx="1374393" cy="1829549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478948" y="623098"/>
            <a:ext cx="311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00B0F0"/>
                </a:solidFill>
              </a:rPr>
              <a:t>PÉRIODE ÉLECTORALE</a:t>
            </a:r>
            <a:endParaRPr lang="fr-BE" sz="2400" b="1" dirty="0">
              <a:solidFill>
                <a:srgbClr val="00B0F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9006" y="248194"/>
            <a:ext cx="9836331" cy="59174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ZoneTexte 34"/>
          <p:cNvSpPr txBox="1"/>
          <p:nvPr/>
        </p:nvSpPr>
        <p:spPr>
          <a:xfrm>
            <a:off x="10140170" y="566034"/>
            <a:ext cx="186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990033"/>
                </a:solidFill>
              </a:rPr>
              <a:t>CONCRÉ</a:t>
            </a:r>
          </a:p>
          <a:p>
            <a:r>
              <a:rPr lang="fr-BE" sz="2400" b="1" dirty="0" smtClean="0">
                <a:solidFill>
                  <a:srgbClr val="990033"/>
                </a:solidFill>
              </a:rPr>
              <a:t>TISATION</a:t>
            </a:r>
            <a:r>
              <a:rPr lang="fr-BE" sz="2400" dirty="0" smtClean="0">
                <a:solidFill>
                  <a:srgbClr val="990033"/>
                </a:solidFill>
              </a:rPr>
              <a:t>…</a:t>
            </a:r>
            <a:endParaRPr lang="fr-BE" sz="2400" dirty="0">
              <a:solidFill>
                <a:srgbClr val="99003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140170" y="248194"/>
            <a:ext cx="1929910" cy="591747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41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B144C7-6C13-452C-B96C-56689C4B5ED5}"/>
              </a:ext>
            </a:extLst>
          </p:cNvPr>
          <p:cNvSpPr/>
          <p:nvPr/>
        </p:nvSpPr>
        <p:spPr>
          <a:xfrm>
            <a:off x="4688758" y="-156597"/>
            <a:ext cx="712006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>
              <a:solidFill>
                <a:srgbClr val="7030A0"/>
              </a:solidFill>
            </a:endParaRPr>
          </a:p>
          <a:p>
            <a:endParaRPr lang="fr-FR" sz="2000" b="1" dirty="0">
              <a:solidFill>
                <a:srgbClr val="7030A0"/>
              </a:solidFill>
            </a:endParaRPr>
          </a:p>
          <a:p>
            <a:endParaRPr lang="fr-FR" sz="2000" b="1" dirty="0">
              <a:solidFill>
                <a:srgbClr val="7030A0"/>
              </a:solidFill>
            </a:endParaRPr>
          </a:p>
          <a:p>
            <a:r>
              <a:rPr lang="fr-FR" sz="2800" b="1" dirty="0">
                <a:solidFill>
                  <a:srgbClr val="7030A0"/>
                </a:solidFill>
              </a:rPr>
              <a:t>PERSPECTIVES</a:t>
            </a:r>
          </a:p>
          <a:p>
            <a:endParaRPr lang="fr-FR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Suivis, actions, mobilisations</a:t>
            </a:r>
          </a:p>
          <a:p>
            <a:endParaRPr lang="fr-BE" sz="2000" dirty="0"/>
          </a:p>
          <a:p>
            <a:r>
              <a:rPr lang="fr-BE" sz="2000" dirty="0"/>
              <a:t>Porter nos revendications aux différents niveaux de pouvoir.  </a:t>
            </a:r>
          </a:p>
          <a:p>
            <a:endParaRPr lang="fr-BE" sz="2000" dirty="0"/>
          </a:p>
          <a:p>
            <a:pPr marL="342900" indent="-342900">
              <a:buFontTx/>
              <a:buChar char="-"/>
            </a:pPr>
            <a:r>
              <a:rPr lang="fr-BE" sz="2000" dirty="0"/>
              <a:t>Au niveau local, </a:t>
            </a:r>
            <a:r>
              <a:rPr lang="fr-BE" sz="2000" u="sng" dirty="0"/>
              <a:t>communal</a:t>
            </a:r>
            <a:r>
              <a:rPr lang="fr-BE" sz="2000" dirty="0"/>
              <a:t>: un état des lieux de l’accessibilité des services et des actions pour améliorer la situation.</a:t>
            </a:r>
          </a:p>
          <a:p>
            <a:pPr marL="342900" indent="-342900">
              <a:buFontTx/>
              <a:buChar char="-"/>
            </a:pPr>
            <a:r>
              <a:rPr lang="fr-BE" sz="2000" dirty="0"/>
              <a:t>Au niveau </a:t>
            </a:r>
            <a:r>
              <a:rPr lang="fr-BE" sz="2000" u="sng" dirty="0"/>
              <a:t>régional</a:t>
            </a:r>
            <a:r>
              <a:rPr lang="fr-BE" sz="2000" dirty="0"/>
              <a:t>: un recours en annulation contre l’ordonnance devant la Cour constitutionnelle.</a:t>
            </a:r>
          </a:p>
          <a:p>
            <a:pPr marL="342900" indent="-342900">
              <a:buFontTx/>
              <a:buChar char="-"/>
            </a:pPr>
            <a:r>
              <a:rPr lang="fr-BE" sz="2000" dirty="0"/>
              <a:t>Au niveau </a:t>
            </a:r>
            <a:r>
              <a:rPr lang="fr-BE" sz="2000" u="sng" dirty="0"/>
              <a:t>fédéral</a:t>
            </a:r>
            <a:r>
              <a:rPr lang="fr-BE" sz="2000" dirty="0"/>
              <a:t>: une introduction dans la Constitution du      Droit à ne pas utiliser Internet.</a:t>
            </a:r>
          </a:p>
          <a:p>
            <a:pPr marL="342900" indent="-342900">
              <a:buFontTx/>
              <a:buChar char="-"/>
            </a:pPr>
            <a:r>
              <a:rPr lang="fr-BE" sz="2000" dirty="0"/>
              <a:t>Au niveau </a:t>
            </a:r>
            <a:r>
              <a:rPr lang="fr-BE" sz="2000" u="sng" dirty="0"/>
              <a:t>européen</a:t>
            </a:r>
            <a:r>
              <a:rPr lang="fr-BE" sz="2000" dirty="0"/>
              <a:t>: une lettre ouverte adressées aux autorités supranationales.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210"/>
            <a:ext cx="4552159" cy="427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7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787FB8-2C94-4DA9-A658-7F4552F4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470" y="1562935"/>
            <a:ext cx="2641751" cy="373427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5" name="Picture 4" descr="Mobilisation contre la dématérialisation des services au public - Lire et  Écrire">
            <a:extLst>
              <a:ext uri="{FF2B5EF4-FFF2-40B4-BE49-F238E27FC236}">
                <a16:creationId xmlns:a16="http://schemas.microsoft.com/office/drawing/2014/main" id="{ADEFDCB9-2096-45CD-8A7C-CB842128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5" y="4048287"/>
            <a:ext cx="3317043" cy="27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FE993A0-2177-4123-B128-8C0EA5F9F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5" y="325097"/>
            <a:ext cx="2866763" cy="3739254"/>
          </a:xfrm>
          <a:prstGeom prst="rect">
            <a:avLst/>
          </a:prstGeom>
        </p:spPr>
      </p:pic>
      <p:pic>
        <p:nvPicPr>
          <p:cNvPr id="2050" name="Picture 2" descr="Ce qui nous arrive">
            <a:extLst>
              <a:ext uri="{FF2B5EF4-FFF2-40B4-BE49-F238E27FC236}">
                <a16:creationId xmlns:a16="http://schemas.microsoft.com/office/drawing/2014/main" id="{178D7219-9F28-4615-B54B-1AB8C4AE5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599" y="-160412"/>
            <a:ext cx="2355791" cy="235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s oubliés du numérique : quatre spots de campagne - Lire et Écrire">
            <a:extLst>
              <a:ext uri="{FF2B5EF4-FFF2-40B4-BE49-F238E27FC236}">
                <a16:creationId xmlns:a16="http://schemas.microsoft.com/office/drawing/2014/main" id="{FA20E14C-F7C0-42A4-88FD-C2A8DC21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80" y="5297207"/>
            <a:ext cx="523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Peut être une image de une personne ou plus, foule et texte qui dit ’HDIX’">
            <a:extLst>
              <a:ext uri="{FF2B5EF4-FFF2-40B4-BE49-F238E27FC236}">
                <a16:creationId xmlns:a16="http://schemas.microsoft.com/office/drawing/2014/main" id="{651B4206-9457-49B1-8B4E-FEE5902B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30" y="3916301"/>
            <a:ext cx="4214485" cy="28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ucune description de photo disponible.">
            <a:extLst>
              <a:ext uri="{FF2B5EF4-FFF2-40B4-BE49-F238E27FC236}">
                <a16:creationId xmlns:a16="http://schemas.microsoft.com/office/drawing/2014/main" id="{727EACA3-E536-4799-94FB-66438037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777" y="1822935"/>
            <a:ext cx="2672438" cy="26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86CA69-DFD3-4314-BCD2-04F9A82371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2957" y="3501574"/>
            <a:ext cx="1240493" cy="1771613"/>
          </a:xfrm>
          <a:prstGeom prst="rect">
            <a:avLst/>
          </a:prstGeom>
        </p:spPr>
      </p:pic>
      <p:pic>
        <p:nvPicPr>
          <p:cNvPr id="20" name="Picture 2" descr="https://lire-et-ecrire.be/local/cache-vignettes/L710xH474/1-3-2ab38.jpg?1689058249">
            <a:extLst>
              <a:ext uri="{FF2B5EF4-FFF2-40B4-BE49-F238E27FC236}">
                <a16:creationId xmlns:a16="http://schemas.microsoft.com/office/drawing/2014/main" id="{754C217D-9A8B-40D5-B069-933E0412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55" y="327467"/>
            <a:ext cx="3933022" cy="31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E2BDF3-2330-4C26-8E90-FAA44D9E19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1135" y="327467"/>
            <a:ext cx="2669960" cy="1703455"/>
          </a:xfrm>
          <a:prstGeom prst="rect">
            <a:avLst/>
          </a:prstGeom>
        </p:spPr>
      </p:pic>
      <p:pic>
        <p:nvPicPr>
          <p:cNvPr id="12" name="Picture 2" descr="Le Travail social en lutte">
            <a:extLst>
              <a:ext uri="{FF2B5EF4-FFF2-40B4-BE49-F238E27FC236}">
                <a16:creationId xmlns:a16="http://schemas.microsoft.com/office/drawing/2014/main" id="{C870972D-BFAC-44CB-9C86-2FC47B27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55" y="2298041"/>
            <a:ext cx="1218438" cy="121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FFA60E-907E-4B46-ADF8-9A912CA48EBC}"/>
              </a:ext>
            </a:extLst>
          </p:cNvPr>
          <p:cNvSpPr/>
          <p:nvPr/>
        </p:nvSpPr>
        <p:spPr>
          <a:xfrm>
            <a:off x="3642007" y="4968986"/>
            <a:ext cx="191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b="1" cap="all" dirty="0">
                <a:solidFill>
                  <a:srgbClr val="A11F1E"/>
                </a:solidFill>
                <a:latin typeface="Montserrat"/>
              </a:rPr>
              <a:t>COLLECTIF PUNCH</a:t>
            </a:r>
            <a:endParaRPr lang="fr-BE" b="1" i="0" cap="all" dirty="0">
              <a:solidFill>
                <a:srgbClr val="A11F1E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556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787FB8-2C94-4DA9-A658-7F4552F4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6" y="147921"/>
            <a:ext cx="1293749" cy="182879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806340-88D7-4E86-90BD-B8B79302932C}"/>
              </a:ext>
            </a:extLst>
          </p:cNvPr>
          <p:cNvSpPr/>
          <p:nvPr/>
        </p:nvSpPr>
        <p:spPr>
          <a:xfrm>
            <a:off x="1700463" y="803142"/>
            <a:ext cx="10122821" cy="483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800" b="1" dirty="0">
                <a:solidFill>
                  <a:srgbClr val="8458B0"/>
                </a:solidFill>
              </a:rPr>
              <a:t>CONTEXTE GÉNÉRAL</a:t>
            </a:r>
          </a:p>
          <a:p>
            <a:pPr>
              <a:lnSpc>
                <a:spcPct val="107000"/>
              </a:lnSpc>
            </a:pPr>
            <a:endParaRPr lang="fr-FR" sz="2000" b="1" dirty="0">
              <a:solidFill>
                <a:srgbClr val="8458B0"/>
              </a:solidFill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cs typeface="Times New Roman" panose="02020603050405020304" pitchFamily="18" charset="0"/>
              </a:rPr>
              <a:t>La société se numérise, notamment les services essentiels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Moins de repères/contacts humains : guichets, téléphones, courriers, emplacements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cs typeface="Times New Roman" panose="02020603050405020304" pitchFamily="18" charset="0"/>
              </a:rPr>
              <a:t>En Belgique, comme en Europe, 4 adultes sur 10 </a:t>
            </a:r>
            <a:r>
              <a:rPr lang="fr-FR" sz="2000" dirty="0" smtClean="0">
                <a:cs typeface="Times New Roman" panose="02020603050405020304" pitchFamily="18" charset="0"/>
              </a:rPr>
              <a:t>sont </a:t>
            </a:r>
            <a:r>
              <a:rPr lang="fr-FR" sz="2000" dirty="0">
                <a:cs typeface="Times New Roman" panose="02020603050405020304" pitchFamily="18" charset="0"/>
              </a:rPr>
              <a:t>en vulnérabilité face à la numérisation croissante de la société; à Bxl, 7 personnes peu qualifiées sur 10</a:t>
            </a:r>
            <a:r>
              <a:rPr lang="fr-FR" sz="2000" dirty="0" smtClean="0"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cs typeface="Times New Roman" panose="02020603050405020304" pitchFamily="18" charset="0"/>
              </a:rPr>
              <a:t>Des citoyens, des associations réfléchissent, critiquent, agissent contre le tout-numérique.</a:t>
            </a:r>
            <a:endParaRPr lang="fr-FR" sz="2000" dirty="0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2000" b="1" dirty="0">
                <a:solidFill>
                  <a:srgbClr val="8458B0"/>
                </a:solidFill>
              </a:rPr>
              <a:t>Inégalités socio-numériques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Accès aux nouvelles technologies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Usages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Implications sociales de ces différences d’accès et d’utilisation</a:t>
            </a:r>
          </a:p>
        </p:txBody>
      </p:sp>
    </p:spTree>
    <p:extLst>
      <p:ext uri="{BB962C8B-B14F-4D97-AF65-F5344CB8AC3E}">
        <p14:creationId xmlns:p14="http://schemas.microsoft.com/office/powerpoint/2010/main" val="414781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787FB8-2C94-4DA9-A658-7F4552F4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6" y="147921"/>
            <a:ext cx="1293749" cy="182879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806340-88D7-4E86-90BD-B8B79302932C}"/>
              </a:ext>
            </a:extLst>
          </p:cNvPr>
          <p:cNvSpPr/>
          <p:nvPr/>
        </p:nvSpPr>
        <p:spPr>
          <a:xfrm>
            <a:off x="1646423" y="870126"/>
            <a:ext cx="10122821" cy="5117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BE" sz="2800" b="1" dirty="0">
                <a:solidFill>
                  <a:srgbClr val="8458B0"/>
                </a:solidFill>
              </a:rPr>
              <a:t>CONSÉQUENCES </a:t>
            </a:r>
          </a:p>
          <a:p>
            <a:pPr>
              <a:lnSpc>
                <a:spcPct val="107000"/>
              </a:lnSpc>
            </a:pPr>
            <a:endParaRPr lang="fr-FR" sz="2000" b="1" dirty="0">
              <a:solidFill>
                <a:srgbClr val="8458B0"/>
              </a:solidFill>
            </a:endParaRPr>
          </a:p>
          <a:p>
            <a:pPr>
              <a:lnSpc>
                <a:spcPct val="107000"/>
              </a:lnSpc>
            </a:pPr>
            <a:r>
              <a:rPr lang="fr-FR" sz="2000" b="1" dirty="0">
                <a:solidFill>
                  <a:srgbClr val="8458B0"/>
                </a:solidFill>
              </a:rPr>
              <a:t>Non-recours aux droits et aux services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Par non-connaissance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Par non-demande : découragement devant </a:t>
            </a:r>
          </a:p>
          <a:p>
            <a:pPr>
              <a:lnSpc>
                <a:spcPct val="107000"/>
              </a:lnSpc>
            </a:pPr>
            <a:r>
              <a:rPr lang="fr-FR" sz="2000" dirty="0"/>
              <a:t>la complexité des démarches à faire, </a:t>
            </a:r>
          </a:p>
          <a:p>
            <a:pPr>
              <a:lnSpc>
                <a:spcPct val="107000"/>
              </a:lnSpc>
            </a:pPr>
            <a:r>
              <a:rPr lang="fr-FR" sz="2000" dirty="0"/>
              <a:t>difficultés d’accessibilité, raisons financières…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Par non-réception</a:t>
            </a:r>
          </a:p>
          <a:p>
            <a:pPr>
              <a:lnSpc>
                <a:spcPct val="107000"/>
              </a:lnSpc>
            </a:pPr>
            <a:endParaRPr lang="fr-FR" sz="2000" b="1" dirty="0">
              <a:solidFill>
                <a:srgbClr val="8458B0"/>
              </a:solidFill>
            </a:endParaRPr>
          </a:p>
          <a:p>
            <a:pPr>
              <a:lnSpc>
                <a:spcPct val="107000"/>
              </a:lnSpc>
            </a:pPr>
            <a:endParaRPr lang="fr-FR" sz="2000" b="1" dirty="0">
              <a:solidFill>
                <a:srgbClr val="8458B0"/>
              </a:solidFill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Perte d’autonomie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Perte de temps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Coûts supplémentaires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Augmentation de demandes aux services et associations de première ligne</a:t>
            </a:r>
          </a:p>
          <a:p>
            <a:pPr>
              <a:lnSpc>
                <a:spcPct val="107000"/>
              </a:lnSpc>
            </a:pPr>
            <a:endParaRPr lang="fr-FR" b="1" dirty="0">
              <a:solidFill>
                <a:srgbClr val="8458B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04A25F-36D9-482E-A68C-C92128A76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88" y="870126"/>
            <a:ext cx="5251956" cy="35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2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787FB8-2C94-4DA9-A658-7F4552F4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6" y="123858"/>
            <a:ext cx="1294493" cy="182984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144C7-6C13-452C-B96C-56689C4B5ED5}"/>
              </a:ext>
            </a:extLst>
          </p:cNvPr>
          <p:cNvSpPr/>
          <p:nvPr/>
        </p:nvSpPr>
        <p:spPr>
          <a:xfrm>
            <a:off x="1828800" y="458956"/>
            <a:ext cx="995470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8458B0"/>
                </a:solidFill>
              </a:rPr>
              <a:t>BXL NUMÉRIQUE </a:t>
            </a:r>
          </a:p>
          <a:p>
            <a:r>
              <a:rPr lang="fr-FR" sz="2000" dirty="0"/>
              <a:t>Le gouvernement bruxellois veut faire passer l’ordonnance Bxl numérique afin de mettre en place le « digital par défaut », de numériser toutes les administrations.</a:t>
            </a:r>
          </a:p>
          <a:p>
            <a:endParaRPr lang="fr-FR" sz="2000" b="1" dirty="0">
              <a:solidFill>
                <a:srgbClr val="8458B0"/>
              </a:solidFill>
            </a:endParaRPr>
          </a:p>
          <a:p>
            <a:r>
              <a:rPr lang="fr-FR" sz="2000" b="1" dirty="0">
                <a:solidFill>
                  <a:srgbClr val="8458B0"/>
                </a:solidFill>
              </a:rPr>
              <a:t>Opposition</a:t>
            </a:r>
            <a:endParaRPr lang="fr-FR" sz="2000" dirty="0"/>
          </a:p>
          <a:p>
            <a:r>
              <a:rPr lang="fr-FR" sz="2000" dirty="0"/>
              <a:t>Ce projet est le symbole du « tout-numérique » et cristallise les mécontentements. </a:t>
            </a:r>
          </a:p>
          <a:p>
            <a:r>
              <a:rPr lang="fr-FR" sz="2000" dirty="0"/>
              <a:t>Des associations et institutions bruxelloises (+/- 200) appartenant à différents secteurs (senior, handicap, santé, insertion socio-professionnelle, inclusion numérique, alphabétisation, syndicats, cohésion sociale, lutte contre la pauvreté, droits humains, environnement…) et leurs publics se mobilisent.</a:t>
            </a:r>
          </a:p>
          <a:p>
            <a:endParaRPr lang="fr-FR" sz="2000" b="1" dirty="0">
              <a:solidFill>
                <a:srgbClr val="8458B0"/>
              </a:solidFill>
            </a:endParaRPr>
          </a:p>
          <a:p>
            <a:r>
              <a:rPr lang="fr-FR" sz="2000" b="1" dirty="0">
                <a:solidFill>
                  <a:srgbClr val="8458B0"/>
                </a:solidFill>
              </a:rPr>
              <a:t>Positionnement : « Pas plus de numérique, plus de guichets! »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Non à l’ordonnance Bruxelles numérique! Nous voulons une autre ordonnance centrée sur le contact humain afin de garantir l’accessibilité des services d’intérêt général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place du numérique dans la société doit faire l’objet d’un large débat public, prenant en compte ses impacts sociaux, démocratiques et environnementaux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Si l’ordonnance Bruxelles numérique est malgré tout votée, elle doit clairement garantir le développement de guichets physiques et de services téléphoniques, accessibles et de qualité, dans les administrations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10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8CD6E1-E179-4449-A31A-71C4463ACC7F}"/>
              </a:ext>
            </a:extLst>
          </p:cNvPr>
          <p:cNvCxnSpPr>
            <a:cxnSpLocks/>
          </p:cNvCxnSpPr>
          <p:nvPr/>
        </p:nvCxnSpPr>
        <p:spPr>
          <a:xfrm>
            <a:off x="375715" y="4382704"/>
            <a:ext cx="11556309" cy="0"/>
          </a:xfrm>
          <a:prstGeom prst="line">
            <a:avLst/>
          </a:prstGeom>
          <a:ln w="238125" cap="rnd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89656976-A53A-467B-855B-D41521CCE19D}"/>
              </a:ext>
            </a:extLst>
          </p:cNvPr>
          <p:cNvSpPr/>
          <p:nvPr/>
        </p:nvSpPr>
        <p:spPr>
          <a:xfrm>
            <a:off x="599878" y="4267842"/>
            <a:ext cx="228600" cy="24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CDAEF9C-977A-46A4-9765-060CAE0F5CB4}"/>
              </a:ext>
            </a:extLst>
          </p:cNvPr>
          <p:cNvSpPr/>
          <p:nvPr/>
        </p:nvSpPr>
        <p:spPr>
          <a:xfrm>
            <a:off x="2628694" y="4238281"/>
            <a:ext cx="228600" cy="2484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4D36795-3910-484B-867A-0634EFD3D8F7}"/>
              </a:ext>
            </a:extLst>
          </p:cNvPr>
          <p:cNvSpPr/>
          <p:nvPr/>
        </p:nvSpPr>
        <p:spPr>
          <a:xfrm>
            <a:off x="4483282" y="4228067"/>
            <a:ext cx="228600" cy="2484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A506896-903D-4447-9A4A-A4EFFC89B822}"/>
              </a:ext>
            </a:extLst>
          </p:cNvPr>
          <p:cNvSpPr/>
          <p:nvPr/>
        </p:nvSpPr>
        <p:spPr>
          <a:xfrm>
            <a:off x="7855523" y="4250987"/>
            <a:ext cx="228600" cy="2484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618C3D2-1713-4C5F-BB01-5B1E8733C1B9}"/>
              </a:ext>
            </a:extLst>
          </p:cNvPr>
          <p:cNvSpPr/>
          <p:nvPr/>
        </p:nvSpPr>
        <p:spPr>
          <a:xfrm>
            <a:off x="2350168" y="4253253"/>
            <a:ext cx="228600" cy="24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77E9686-9F8B-4132-BC02-D04343A253EC}"/>
              </a:ext>
            </a:extLst>
          </p:cNvPr>
          <p:cNvSpPr/>
          <p:nvPr/>
        </p:nvSpPr>
        <p:spPr>
          <a:xfrm>
            <a:off x="5883017" y="4223084"/>
            <a:ext cx="228600" cy="2484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2412B70-993B-466D-AEDF-01A3B2C26D93}"/>
              </a:ext>
            </a:extLst>
          </p:cNvPr>
          <p:cNvCxnSpPr>
            <a:cxnSpLocks/>
          </p:cNvCxnSpPr>
          <p:nvPr/>
        </p:nvCxnSpPr>
        <p:spPr>
          <a:xfrm flipV="1">
            <a:off x="714178" y="4392070"/>
            <a:ext cx="0" cy="383781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36F61B6-18CF-485B-8198-746E07816606}"/>
              </a:ext>
            </a:extLst>
          </p:cNvPr>
          <p:cNvCxnSpPr>
            <a:cxnSpLocks/>
          </p:cNvCxnSpPr>
          <p:nvPr/>
        </p:nvCxnSpPr>
        <p:spPr>
          <a:xfrm flipH="1" flipV="1">
            <a:off x="2756435" y="3750832"/>
            <a:ext cx="6076" cy="487449"/>
          </a:xfrm>
          <a:prstGeom prst="line">
            <a:avLst/>
          </a:prstGeom>
          <a:ln w="412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969ABC21-DB20-4807-9CD2-0DBCFA088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3" y="638534"/>
            <a:ext cx="1872456" cy="187245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9B1D7AC4-0CC8-4C57-BFAC-90FDF6BA5E22}"/>
              </a:ext>
            </a:extLst>
          </p:cNvPr>
          <p:cNvSpPr txBox="1"/>
          <p:nvPr/>
        </p:nvSpPr>
        <p:spPr>
          <a:xfrm>
            <a:off x="1037963" y="2596253"/>
            <a:ext cx="1856654" cy="11695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Campagne LEE -Rassemblements</a:t>
            </a:r>
            <a:r>
              <a:rPr lang="fr-FR" sz="1400" dirty="0"/>
              <a:t> 8/09/2022</a:t>
            </a:r>
          </a:p>
          <a:p>
            <a:r>
              <a:rPr lang="fr-FR" sz="1400" dirty="0"/>
              <a:t>SPF Finances et </a:t>
            </a:r>
          </a:p>
          <a:p>
            <a:r>
              <a:rPr lang="fr-FR" sz="1400" dirty="0"/>
              <a:t>Commune Schaerbeek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8D41C18-4ACA-44C6-80B9-E17248887AA5}"/>
              </a:ext>
            </a:extLst>
          </p:cNvPr>
          <p:cNvCxnSpPr>
            <a:cxnSpLocks/>
          </p:cNvCxnSpPr>
          <p:nvPr/>
        </p:nvCxnSpPr>
        <p:spPr>
          <a:xfrm>
            <a:off x="4612660" y="3462757"/>
            <a:ext cx="0" cy="765688"/>
          </a:xfrm>
          <a:prstGeom prst="line">
            <a:avLst/>
          </a:prstGeom>
          <a:ln w="41275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8178E14-450D-417F-9B69-5F566AC74188}"/>
              </a:ext>
            </a:extLst>
          </p:cNvPr>
          <p:cNvSpPr txBox="1"/>
          <p:nvPr/>
        </p:nvSpPr>
        <p:spPr>
          <a:xfrm>
            <a:off x="4074296" y="2514358"/>
            <a:ext cx="1061368" cy="95410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Carte Blanche </a:t>
            </a:r>
          </a:p>
          <a:p>
            <a:r>
              <a:rPr lang="fr-BE" sz="1400" dirty="0"/>
              <a:t>14/11/2022</a:t>
            </a:r>
          </a:p>
          <a:p>
            <a:r>
              <a:rPr lang="fr-BE" sz="1400" i="1" dirty="0"/>
              <a:t>La Libre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492094F3-1032-4893-93EE-EEA150FBCE4C}"/>
              </a:ext>
            </a:extLst>
          </p:cNvPr>
          <p:cNvCxnSpPr>
            <a:cxnSpLocks/>
          </p:cNvCxnSpPr>
          <p:nvPr/>
        </p:nvCxnSpPr>
        <p:spPr>
          <a:xfrm flipH="1" flipV="1">
            <a:off x="7898103" y="3343074"/>
            <a:ext cx="20378" cy="920090"/>
          </a:xfrm>
          <a:prstGeom prst="line">
            <a:avLst/>
          </a:prstGeom>
          <a:ln w="412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>
            <a:hlinkClick r:id="rId3"/>
            <a:extLst>
              <a:ext uri="{FF2B5EF4-FFF2-40B4-BE49-F238E27FC236}">
                <a16:creationId xmlns:a16="http://schemas.microsoft.com/office/drawing/2014/main" id="{4EBEBBEB-B97E-4551-9333-6435BE8AB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340" y="638534"/>
            <a:ext cx="3077597" cy="1821453"/>
          </a:xfrm>
          <a:prstGeom prst="rect">
            <a:avLst/>
          </a:prstGeom>
        </p:spPr>
      </p:pic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2CE03A5-E2D3-4D09-82EE-8666B6061A85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2464468" y="4501709"/>
            <a:ext cx="0" cy="274142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EE9B5029-FC67-47D8-A81B-8BA22D264D31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5989639" y="3780426"/>
            <a:ext cx="7678" cy="442658"/>
          </a:xfrm>
          <a:prstGeom prst="line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37DF308-8286-4B3A-A8BA-3E33BE92B69F}"/>
              </a:ext>
            </a:extLst>
          </p:cNvPr>
          <p:cNvSpPr/>
          <p:nvPr/>
        </p:nvSpPr>
        <p:spPr>
          <a:xfrm>
            <a:off x="2384985" y="4776003"/>
            <a:ext cx="2030347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i="1" dirty="0"/>
              <a:t>Brouillon d’avant-projet d’ordonnance</a:t>
            </a:r>
          </a:p>
          <a:p>
            <a:r>
              <a:rPr lang="fr-FR" sz="1400" b="1" i="1" dirty="0"/>
              <a:t>Bruxelles </a:t>
            </a:r>
            <a:r>
              <a:rPr lang="fr-FR" sz="1400" b="1" i="1" dirty="0" smtClean="0"/>
              <a:t>Numérique</a:t>
            </a:r>
          </a:p>
          <a:p>
            <a:r>
              <a:rPr lang="fr-FR" sz="1400" dirty="0" smtClean="0"/>
              <a:t>Digital first</a:t>
            </a:r>
            <a:endParaRPr lang="fr-FR" sz="1400" dirty="0"/>
          </a:p>
          <a:p>
            <a:r>
              <a:rPr lang="fr-FR" sz="1400" dirty="0"/>
              <a:t>Aucune alternative au numérique n'est prévue.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009042F-5617-4448-BC35-2E991E73C7E8}"/>
              </a:ext>
            </a:extLst>
          </p:cNvPr>
          <p:cNvSpPr txBox="1"/>
          <p:nvPr/>
        </p:nvSpPr>
        <p:spPr>
          <a:xfrm>
            <a:off x="6965116" y="2604410"/>
            <a:ext cx="2152115" cy="7386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Rassemblement</a:t>
            </a:r>
            <a:r>
              <a:rPr lang="fr-FR" sz="1400" dirty="0"/>
              <a:t> </a:t>
            </a:r>
          </a:p>
          <a:p>
            <a:r>
              <a:rPr lang="fr-FR" sz="1400" dirty="0"/>
              <a:t>06/12/2022</a:t>
            </a:r>
          </a:p>
          <a:p>
            <a:r>
              <a:rPr lang="fr-FR" sz="1400" dirty="0"/>
              <a:t>Place de l'Albertine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6940F8-7E07-4B19-8A2F-90369DE7D9ED}"/>
              </a:ext>
            </a:extLst>
          </p:cNvPr>
          <p:cNvSpPr/>
          <p:nvPr/>
        </p:nvSpPr>
        <p:spPr>
          <a:xfrm>
            <a:off x="292430" y="4784298"/>
            <a:ext cx="1996129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i="1" dirty="0" smtClean="0"/>
              <a:t>Consultation </a:t>
            </a:r>
            <a:r>
              <a:rPr lang="fr-FR" sz="1400" b="1" i="1" dirty="0"/>
              <a:t>sur </a:t>
            </a:r>
            <a:r>
              <a:rPr lang="fr-FR" sz="1400" b="1" i="1" dirty="0" smtClean="0"/>
              <a:t>une future ordonnance </a:t>
            </a:r>
            <a:r>
              <a:rPr lang="fr-FR" sz="1400" b="1" i="1" dirty="0"/>
              <a:t>‘Brussels Digital </a:t>
            </a:r>
            <a:r>
              <a:rPr lang="fr-FR" sz="1400" b="1" i="1" dirty="0" err="1"/>
              <a:t>Act</a:t>
            </a:r>
            <a:r>
              <a:rPr lang="fr-FR" sz="1400" b="1" i="1" dirty="0"/>
              <a:t>’ </a:t>
            </a:r>
          </a:p>
          <a:p>
            <a:r>
              <a:rPr lang="fr-FR" sz="1400" dirty="0"/>
              <a:t>10/2021</a:t>
            </a:r>
          </a:p>
          <a:p>
            <a:r>
              <a:rPr lang="fr-FR" sz="1400" dirty="0"/>
              <a:t>Organisée par </a:t>
            </a:r>
            <a:r>
              <a:rPr lang="fr-FR" sz="1400" dirty="0" smtClean="0"/>
              <a:t>CIRB </a:t>
            </a:r>
            <a:r>
              <a:rPr lang="fr-FR" sz="1400" dirty="0"/>
              <a:t>et </a:t>
            </a:r>
            <a:r>
              <a:rPr lang="fr-FR" sz="1400" dirty="0" err="1"/>
              <a:t>Easy.brussels</a:t>
            </a:r>
            <a:endParaRPr lang="fr-FR" sz="1400" dirty="0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8743FB8A-AE17-4FEC-865B-A91C36A9D948}"/>
              </a:ext>
            </a:extLst>
          </p:cNvPr>
          <p:cNvSpPr/>
          <p:nvPr/>
        </p:nvSpPr>
        <p:spPr>
          <a:xfrm>
            <a:off x="4860619" y="4821973"/>
            <a:ext cx="1795429" cy="111357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Rencontres avec des partis politiques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DA31780C-D589-489C-9190-BBC40D425057}"/>
              </a:ext>
            </a:extLst>
          </p:cNvPr>
          <p:cNvSpPr txBox="1"/>
          <p:nvPr/>
        </p:nvSpPr>
        <p:spPr>
          <a:xfrm>
            <a:off x="5299281" y="2618979"/>
            <a:ext cx="1328466" cy="1169551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Rencontre</a:t>
            </a:r>
            <a:r>
              <a:rPr lang="fr-BE" sz="1400" dirty="0" smtClean="0"/>
              <a:t> Cabinet </a:t>
            </a:r>
            <a:r>
              <a:rPr lang="fr-BE" sz="1400" dirty="0"/>
              <a:t>du </a:t>
            </a:r>
            <a:r>
              <a:rPr lang="fr-BE" sz="1400" dirty="0" smtClean="0"/>
              <a:t>ministre </a:t>
            </a:r>
            <a:r>
              <a:rPr lang="fr-BE" sz="1400" dirty="0"/>
              <a:t>de la transition digitale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5DCF476-13F7-4862-97D6-57C73856895F}"/>
              </a:ext>
            </a:extLst>
          </p:cNvPr>
          <p:cNvSpPr txBox="1"/>
          <p:nvPr/>
        </p:nvSpPr>
        <p:spPr>
          <a:xfrm>
            <a:off x="9381834" y="2811040"/>
            <a:ext cx="1470986" cy="954107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Rencontre</a:t>
            </a:r>
            <a:r>
              <a:rPr lang="fr-FR" sz="1400" dirty="0" smtClean="0"/>
              <a:t> </a:t>
            </a:r>
            <a:r>
              <a:rPr lang="fr-FR" sz="1400" dirty="0"/>
              <a:t>Gouvernement régional 19/01/2023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A568719E-934A-43BD-811F-71B4B98D2DBF}"/>
              </a:ext>
            </a:extLst>
          </p:cNvPr>
          <p:cNvSpPr/>
          <p:nvPr/>
        </p:nvSpPr>
        <p:spPr>
          <a:xfrm>
            <a:off x="10026483" y="4263451"/>
            <a:ext cx="228600" cy="2484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4C9AF035-359E-4B81-94F8-FAC00A3ABD82}"/>
              </a:ext>
            </a:extLst>
          </p:cNvPr>
          <p:cNvCxnSpPr>
            <a:cxnSpLocks/>
            <a:stCxn id="47" idx="0"/>
            <a:endCxn id="46" idx="2"/>
          </p:cNvCxnSpPr>
          <p:nvPr/>
        </p:nvCxnSpPr>
        <p:spPr>
          <a:xfrm flipH="1" flipV="1">
            <a:off x="10117327" y="3765147"/>
            <a:ext cx="23456" cy="498304"/>
          </a:xfrm>
          <a:prstGeom prst="line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D931D59E-C0D2-42BE-89AE-6376C2E7B12B}"/>
              </a:ext>
            </a:extLst>
          </p:cNvPr>
          <p:cNvSpPr/>
          <p:nvPr/>
        </p:nvSpPr>
        <p:spPr>
          <a:xfrm>
            <a:off x="3473875" y="4275489"/>
            <a:ext cx="228600" cy="2484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D7272E0-FD92-42EC-BD84-F903EC667935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3569787" y="2165954"/>
            <a:ext cx="18388" cy="2109535"/>
          </a:xfrm>
          <a:prstGeom prst="line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58E67B4F-4E44-4B5A-A2F4-3B8481B7091D}"/>
              </a:ext>
            </a:extLst>
          </p:cNvPr>
          <p:cNvSpPr txBox="1"/>
          <p:nvPr/>
        </p:nvSpPr>
        <p:spPr>
          <a:xfrm>
            <a:off x="3017347" y="1461915"/>
            <a:ext cx="1843272" cy="73866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Rencontre associative</a:t>
            </a:r>
          </a:p>
          <a:p>
            <a:endParaRPr lang="fr-BE" sz="1400" dirty="0"/>
          </a:p>
          <a:p>
            <a:r>
              <a:rPr lang="fr-BE" sz="1400" dirty="0"/>
              <a:t>22/09/2022</a:t>
            </a:r>
          </a:p>
        </p:txBody>
      </p:sp>
      <p:pic>
        <p:nvPicPr>
          <p:cNvPr id="64" name="Picture 2" descr="Ce qui nous arrive">
            <a:extLst>
              <a:ext uri="{FF2B5EF4-FFF2-40B4-BE49-F238E27FC236}">
                <a16:creationId xmlns:a16="http://schemas.microsoft.com/office/drawing/2014/main" id="{78969AB8-CA0F-407D-9935-46699E77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44" y="1481173"/>
            <a:ext cx="1075962" cy="9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D051D2A0-54E2-4BE4-87FB-F6243DD4601C}"/>
              </a:ext>
            </a:extLst>
          </p:cNvPr>
          <p:cNvSpPr txBox="1"/>
          <p:nvPr/>
        </p:nvSpPr>
        <p:spPr>
          <a:xfrm>
            <a:off x="9548949" y="4821704"/>
            <a:ext cx="2366787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i="1" dirty="0"/>
              <a:t>A</a:t>
            </a:r>
            <a:r>
              <a:rPr lang="fr-FR" sz="1400" b="1" i="1" dirty="0" smtClean="0"/>
              <a:t>vant-projet d'ordonnance 1</a:t>
            </a:r>
            <a:endParaRPr lang="fr-FR" sz="1400" b="1" i="1" dirty="0"/>
          </a:p>
          <a:p>
            <a:r>
              <a:rPr lang="fr-FR" sz="1400" dirty="0" smtClean="0"/>
              <a:t>09/03/2023</a:t>
            </a:r>
            <a:endParaRPr lang="fr-FR" sz="1400" dirty="0"/>
          </a:p>
          <a:p>
            <a:r>
              <a:rPr lang="fr-FR" sz="1400" dirty="0"/>
              <a:t>garder une « </a:t>
            </a:r>
            <a:r>
              <a:rPr lang="fr-FR" sz="1400" b="1" dirty="0"/>
              <a:t>alternative </a:t>
            </a:r>
            <a:r>
              <a:rPr lang="fr-FR" sz="1400" dirty="0"/>
              <a:t>au numérique ».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829B859C-A15C-49D9-9667-BF0023D9F447}"/>
              </a:ext>
            </a:extLst>
          </p:cNvPr>
          <p:cNvSpPr/>
          <p:nvPr/>
        </p:nvSpPr>
        <p:spPr>
          <a:xfrm>
            <a:off x="11035890" y="4258030"/>
            <a:ext cx="228600" cy="24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A4D6B8-AA1B-4310-9652-C86827816151}"/>
              </a:ext>
            </a:extLst>
          </p:cNvPr>
          <p:cNvSpPr/>
          <p:nvPr/>
        </p:nvSpPr>
        <p:spPr>
          <a:xfrm>
            <a:off x="78287" y="332510"/>
            <a:ext cx="12004856" cy="61597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AC4038D-E908-4C67-8539-BE5051EAFB31}"/>
              </a:ext>
            </a:extLst>
          </p:cNvPr>
          <p:cNvSpPr txBox="1"/>
          <p:nvPr/>
        </p:nvSpPr>
        <p:spPr>
          <a:xfrm>
            <a:off x="3199453" y="547676"/>
            <a:ext cx="22477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sz="2400" b="1" spc="200" dirty="0">
                <a:solidFill>
                  <a:schemeClr val="accent1">
                    <a:lumMod val="75000"/>
                  </a:schemeClr>
                </a:solidFill>
              </a:rPr>
              <a:t>LANCEMENT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7D35B4A-1514-4F83-87D1-5D81A8811298}"/>
              </a:ext>
            </a:extLst>
          </p:cNvPr>
          <p:cNvCxnSpPr>
            <a:cxnSpLocks/>
          </p:cNvCxnSpPr>
          <p:nvPr/>
        </p:nvCxnSpPr>
        <p:spPr>
          <a:xfrm>
            <a:off x="11150190" y="4307671"/>
            <a:ext cx="0" cy="476627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28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8CD6E1-E179-4449-A31A-71C4463ACC7F}"/>
              </a:ext>
            </a:extLst>
          </p:cNvPr>
          <p:cNvCxnSpPr>
            <a:cxnSpLocks/>
          </p:cNvCxnSpPr>
          <p:nvPr/>
        </p:nvCxnSpPr>
        <p:spPr>
          <a:xfrm flipV="1">
            <a:off x="381205" y="4318780"/>
            <a:ext cx="11585734" cy="54374"/>
          </a:xfrm>
          <a:prstGeom prst="line">
            <a:avLst/>
          </a:prstGeom>
          <a:ln w="238125" cap="rnd">
            <a:gradFill flip="none" rotWithShape="1">
              <a:gsLst>
                <a:gs pos="94000">
                  <a:srgbClr val="002060"/>
                </a:gs>
                <a:gs pos="52000">
                  <a:srgbClr val="7030A0"/>
                </a:gs>
              </a:gsLst>
              <a:lin ang="0" scaled="1"/>
              <a:tileRect/>
            </a:gradFill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04D36795-3910-484B-867A-0634EFD3D8F7}"/>
              </a:ext>
            </a:extLst>
          </p:cNvPr>
          <p:cNvSpPr/>
          <p:nvPr/>
        </p:nvSpPr>
        <p:spPr>
          <a:xfrm>
            <a:off x="743303" y="4244433"/>
            <a:ext cx="228600" cy="2484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A506896-903D-4447-9A4A-A4EFFC89B822}"/>
              </a:ext>
            </a:extLst>
          </p:cNvPr>
          <p:cNvSpPr/>
          <p:nvPr/>
        </p:nvSpPr>
        <p:spPr>
          <a:xfrm>
            <a:off x="1528837" y="4221238"/>
            <a:ext cx="228600" cy="2484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2D5C0E0-3E57-4EC8-8CB2-3FF47CA4A098}"/>
              </a:ext>
            </a:extLst>
          </p:cNvPr>
          <p:cNvSpPr/>
          <p:nvPr/>
        </p:nvSpPr>
        <p:spPr>
          <a:xfrm>
            <a:off x="2757968" y="4253727"/>
            <a:ext cx="228600" cy="2484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77E9686-9F8B-4132-BC02-D04343A253EC}"/>
              </a:ext>
            </a:extLst>
          </p:cNvPr>
          <p:cNvSpPr/>
          <p:nvPr/>
        </p:nvSpPr>
        <p:spPr>
          <a:xfrm>
            <a:off x="4311326" y="4240140"/>
            <a:ext cx="228600" cy="2484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EB91683-57BB-49F2-A320-0EC157198079}"/>
              </a:ext>
            </a:extLst>
          </p:cNvPr>
          <p:cNvSpPr/>
          <p:nvPr/>
        </p:nvSpPr>
        <p:spPr>
          <a:xfrm>
            <a:off x="6407568" y="4248926"/>
            <a:ext cx="228600" cy="24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5450118-6C22-471D-94F8-89ED92D36B81}"/>
              </a:ext>
            </a:extLst>
          </p:cNvPr>
          <p:cNvSpPr/>
          <p:nvPr/>
        </p:nvSpPr>
        <p:spPr>
          <a:xfrm>
            <a:off x="10266414" y="4246412"/>
            <a:ext cx="245344" cy="2699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8D41C18-4ACA-44C6-80B9-E17248887AA5}"/>
              </a:ext>
            </a:extLst>
          </p:cNvPr>
          <p:cNvCxnSpPr>
            <a:cxnSpLocks/>
          </p:cNvCxnSpPr>
          <p:nvPr/>
        </p:nvCxnSpPr>
        <p:spPr>
          <a:xfrm flipH="1">
            <a:off x="857965" y="3483973"/>
            <a:ext cx="3293" cy="789902"/>
          </a:xfrm>
          <a:prstGeom prst="line">
            <a:avLst/>
          </a:prstGeom>
          <a:ln w="412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492094F3-1032-4893-93EE-EEA150FBCE4C}"/>
              </a:ext>
            </a:extLst>
          </p:cNvPr>
          <p:cNvCxnSpPr>
            <a:cxnSpLocks/>
          </p:cNvCxnSpPr>
          <p:nvPr/>
        </p:nvCxnSpPr>
        <p:spPr>
          <a:xfrm flipH="1" flipV="1">
            <a:off x="1627337" y="2285107"/>
            <a:ext cx="15800" cy="1971506"/>
          </a:xfrm>
          <a:prstGeom prst="line">
            <a:avLst/>
          </a:prstGeom>
          <a:ln w="41275">
            <a:solidFill>
              <a:srgbClr val="FFFF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>
            <a:extLst>
              <a:ext uri="{FF2B5EF4-FFF2-40B4-BE49-F238E27FC236}">
                <a16:creationId xmlns:a16="http://schemas.microsoft.com/office/drawing/2014/main" id="{D62E6824-22B1-4FAC-9C52-6204299C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262" y="876296"/>
            <a:ext cx="2852560" cy="1819955"/>
          </a:xfrm>
          <a:prstGeom prst="rect">
            <a:avLst/>
          </a:prstGeom>
        </p:spPr>
      </p:pic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2A688B58-543B-4C79-A1CA-6A31CAE2B186}"/>
              </a:ext>
            </a:extLst>
          </p:cNvPr>
          <p:cNvCxnSpPr>
            <a:cxnSpLocks/>
            <a:stCxn id="16" idx="4"/>
          </p:cNvCxnSpPr>
          <p:nvPr/>
        </p:nvCxnSpPr>
        <p:spPr>
          <a:xfrm flipV="1">
            <a:off x="2872268" y="3761637"/>
            <a:ext cx="3081" cy="740546"/>
          </a:xfrm>
          <a:prstGeom prst="line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9C0E3545-4EA7-4B5D-960A-4F615819DB98}"/>
              </a:ext>
            </a:extLst>
          </p:cNvPr>
          <p:cNvSpPr txBox="1"/>
          <p:nvPr/>
        </p:nvSpPr>
        <p:spPr>
          <a:xfrm>
            <a:off x="2260262" y="2800114"/>
            <a:ext cx="1374393" cy="954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Rassemblement</a:t>
            </a:r>
          </a:p>
          <a:p>
            <a:r>
              <a:rPr lang="fr-BE" sz="1400" dirty="0"/>
              <a:t>18/04/2022</a:t>
            </a:r>
          </a:p>
          <a:p>
            <a:r>
              <a:rPr lang="fr-BE" sz="1400" dirty="0"/>
              <a:t>Commune d’Anderlecht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EE9B5029-FC67-47D8-A81B-8BA22D264D31}"/>
              </a:ext>
            </a:extLst>
          </p:cNvPr>
          <p:cNvCxnSpPr>
            <a:cxnSpLocks/>
          </p:cNvCxnSpPr>
          <p:nvPr/>
        </p:nvCxnSpPr>
        <p:spPr>
          <a:xfrm flipH="1" flipV="1">
            <a:off x="4429155" y="3742731"/>
            <a:ext cx="9165" cy="500099"/>
          </a:xfrm>
          <a:prstGeom prst="line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3A8D8B98-9552-4F72-82DF-D80C304BE9E3}"/>
              </a:ext>
            </a:extLst>
          </p:cNvPr>
          <p:cNvSpPr txBox="1"/>
          <p:nvPr/>
        </p:nvSpPr>
        <p:spPr>
          <a:xfrm>
            <a:off x="3738429" y="2805400"/>
            <a:ext cx="1374393" cy="954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Rassemblement</a:t>
            </a:r>
          </a:p>
          <a:p>
            <a:r>
              <a:rPr lang="fr-BE" sz="1400" dirty="0"/>
              <a:t>27/04/2023</a:t>
            </a:r>
          </a:p>
          <a:p>
            <a:r>
              <a:rPr lang="fr-BE" sz="1400" dirty="0"/>
              <a:t>Commune de Molenbeek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D858C924-B867-4D8D-BE55-601D3A0D1870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6521868" y="4497382"/>
            <a:ext cx="2500" cy="322812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55833FCD-2341-409D-9C19-188B995D38C8}"/>
              </a:ext>
            </a:extLst>
          </p:cNvPr>
          <p:cNvSpPr txBox="1"/>
          <p:nvPr/>
        </p:nvSpPr>
        <p:spPr>
          <a:xfrm>
            <a:off x="5441752" y="4841601"/>
            <a:ext cx="1544631" cy="1604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i="1" dirty="0"/>
              <a:t>A</a:t>
            </a:r>
            <a:r>
              <a:rPr lang="fr-FR" sz="1400" b="1" i="1" dirty="0" smtClean="0"/>
              <a:t>vant-projet d'ordonnance 2 </a:t>
            </a:r>
            <a:r>
              <a:rPr lang="fr-FR" sz="1400" dirty="0" smtClean="0"/>
              <a:t>22/06/2023</a:t>
            </a:r>
            <a:endParaRPr lang="fr-FR" sz="1400" dirty="0"/>
          </a:p>
          <a:p>
            <a:r>
              <a:rPr lang="fr-FR" sz="1400" dirty="0"/>
              <a:t>G</a:t>
            </a:r>
            <a:r>
              <a:rPr lang="fr-FR" sz="1400" dirty="0" smtClean="0"/>
              <a:t>arantir </a:t>
            </a:r>
            <a:r>
              <a:rPr lang="fr-FR" sz="1400" dirty="0"/>
              <a:t>« des guichets </a:t>
            </a:r>
            <a:r>
              <a:rPr lang="fr-FR" sz="1400" b="1" dirty="0"/>
              <a:t>et/ou </a:t>
            </a:r>
            <a:endParaRPr lang="fr-FR" sz="1400" b="1" dirty="0" smtClean="0"/>
          </a:p>
          <a:p>
            <a:r>
              <a:rPr lang="fr-FR" sz="1400" dirty="0" smtClean="0"/>
              <a:t>des </a:t>
            </a:r>
            <a:r>
              <a:rPr lang="fr-FR" sz="1400" dirty="0"/>
              <a:t>services téléphoniques </a:t>
            </a:r>
            <a:r>
              <a:rPr lang="fr-FR" sz="1400" dirty="0" smtClean="0"/>
              <a:t>»</a:t>
            </a:r>
            <a:endParaRPr lang="fr-FR" sz="1400" dirty="0"/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1D5794AF-92ED-4CE7-87EB-CE2F47451EA1}"/>
              </a:ext>
            </a:extLst>
          </p:cNvPr>
          <p:cNvCxnSpPr>
            <a:cxnSpLocks/>
            <a:stCxn id="19" idx="4"/>
          </p:cNvCxnSpPr>
          <p:nvPr/>
        </p:nvCxnSpPr>
        <p:spPr>
          <a:xfrm flipH="1" flipV="1">
            <a:off x="10384300" y="3999851"/>
            <a:ext cx="4786" cy="516532"/>
          </a:xfrm>
          <a:prstGeom prst="line">
            <a:avLst/>
          </a:prstGeom>
          <a:ln w="412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>
            <a:extLst>
              <a:ext uri="{FF2B5EF4-FFF2-40B4-BE49-F238E27FC236}">
                <a16:creationId xmlns:a16="http://schemas.microsoft.com/office/drawing/2014/main" id="{244B8696-4C0F-401E-978B-3058FF1ABB52}"/>
              </a:ext>
            </a:extLst>
          </p:cNvPr>
          <p:cNvSpPr txBox="1"/>
          <p:nvPr/>
        </p:nvSpPr>
        <p:spPr>
          <a:xfrm>
            <a:off x="9666379" y="3043629"/>
            <a:ext cx="1361805" cy="954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Témoignages </a:t>
            </a:r>
            <a:endParaRPr lang="fr-BE" sz="1400" b="1" dirty="0"/>
          </a:p>
          <a:p>
            <a:r>
              <a:rPr lang="fr-BE" sz="1400" b="1" dirty="0"/>
              <a:t>manifestation </a:t>
            </a:r>
          </a:p>
          <a:p>
            <a:r>
              <a:rPr lang="fr-BE" sz="1400" dirty="0"/>
              <a:t>10/10/2023</a:t>
            </a:r>
          </a:p>
          <a:p>
            <a:r>
              <a:rPr lang="fr-BE" sz="1400" dirty="0"/>
              <a:t>Bruxelles</a:t>
            </a:r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9E45A53C-E0D8-4200-A32A-39121926576E}"/>
              </a:ext>
            </a:extLst>
          </p:cNvPr>
          <p:cNvCxnSpPr>
            <a:cxnSpLocks/>
          </p:cNvCxnSpPr>
          <p:nvPr/>
        </p:nvCxnSpPr>
        <p:spPr>
          <a:xfrm flipH="1" flipV="1">
            <a:off x="7743478" y="3184275"/>
            <a:ext cx="9202" cy="1095186"/>
          </a:xfrm>
          <a:prstGeom prst="line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lipse 114">
            <a:extLst>
              <a:ext uri="{FF2B5EF4-FFF2-40B4-BE49-F238E27FC236}">
                <a16:creationId xmlns:a16="http://schemas.microsoft.com/office/drawing/2014/main" id="{6FC770D0-257E-48FF-B9E2-FF02EB44690E}"/>
              </a:ext>
            </a:extLst>
          </p:cNvPr>
          <p:cNvSpPr/>
          <p:nvPr/>
        </p:nvSpPr>
        <p:spPr>
          <a:xfrm>
            <a:off x="7656250" y="4206834"/>
            <a:ext cx="228600" cy="2484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6FF9D4C8-AEDD-4828-A3F7-18CC042E6B6E}"/>
              </a:ext>
            </a:extLst>
          </p:cNvPr>
          <p:cNvSpPr txBox="1"/>
          <p:nvPr/>
        </p:nvSpPr>
        <p:spPr>
          <a:xfrm>
            <a:off x="7038419" y="2206866"/>
            <a:ext cx="1377166" cy="954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Rassemblement</a:t>
            </a:r>
          </a:p>
          <a:p>
            <a:r>
              <a:rPr lang="fr-BE" sz="1400" dirty="0"/>
              <a:t>23/06/2023</a:t>
            </a:r>
          </a:p>
          <a:p>
            <a:r>
              <a:rPr lang="fr-BE" sz="1400" dirty="0"/>
              <a:t>Commune d’Ixelles</a:t>
            </a: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979CC7EA-8407-439D-9545-0F04FDAEB2B2}"/>
              </a:ext>
            </a:extLst>
          </p:cNvPr>
          <p:cNvSpPr/>
          <p:nvPr/>
        </p:nvSpPr>
        <p:spPr>
          <a:xfrm>
            <a:off x="8480043" y="4230534"/>
            <a:ext cx="210474" cy="2252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914FEA70-B4F1-414E-BC90-8B0CE70B074F}"/>
              </a:ext>
            </a:extLst>
          </p:cNvPr>
          <p:cNvCxnSpPr>
            <a:cxnSpLocks/>
            <a:stCxn id="128" idx="4"/>
          </p:cNvCxnSpPr>
          <p:nvPr/>
        </p:nvCxnSpPr>
        <p:spPr>
          <a:xfrm>
            <a:off x="8585280" y="4455795"/>
            <a:ext cx="1" cy="364399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A58BA332-05CA-4ACE-A50E-1A8253D06507}"/>
              </a:ext>
            </a:extLst>
          </p:cNvPr>
          <p:cNvSpPr txBox="1"/>
          <p:nvPr/>
        </p:nvSpPr>
        <p:spPr>
          <a:xfrm>
            <a:off x="7038419" y="4852321"/>
            <a:ext cx="1865302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fr-BE" sz="1400" b="1" i="1" dirty="0" smtClean="0"/>
              <a:t>Projet d’ordonnance</a:t>
            </a:r>
            <a:endParaRPr lang="fr-BE" sz="1400" b="1" i="1" dirty="0"/>
          </a:p>
          <a:p>
            <a:r>
              <a:rPr lang="fr-BE" sz="1400" dirty="0"/>
              <a:t>28/09/2023</a:t>
            </a:r>
          </a:p>
          <a:p>
            <a:r>
              <a:rPr lang="fr-FR" sz="1400" dirty="0"/>
              <a:t>« </a:t>
            </a:r>
            <a:r>
              <a:rPr lang="fr-FR" sz="1400" b="1" dirty="0"/>
              <a:t>ou autre </a:t>
            </a:r>
            <a:r>
              <a:rPr lang="fr-FR" sz="1400" dirty="0"/>
              <a:t>mesure »</a:t>
            </a:r>
          </a:p>
          <a:p>
            <a:r>
              <a:rPr lang="fr-FR" sz="1400" dirty="0"/>
              <a:t>« </a:t>
            </a:r>
            <a:r>
              <a:rPr lang="fr-FR" sz="1400" b="1" dirty="0"/>
              <a:t>charge disproportionnée</a:t>
            </a:r>
            <a:r>
              <a:rPr lang="fr-FR" sz="1400" dirty="0"/>
              <a:t> »</a:t>
            </a:r>
            <a:endParaRPr lang="fr-BE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B71B6A-AD64-4D64-9322-F1068FC59919}"/>
              </a:ext>
            </a:extLst>
          </p:cNvPr>
          <p:cNvSpPr/>
          <p:nvPr/>
        </p:nvSpPr>
        <p:spPr>
          <a:xfrm>
            <a:off x="348509" y="2532179"/>
            <a:ext cx="1072278" cy="95410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BE" sz="1400" b="1" dirty="0"/>
              <a:t>Action </a:t>
            </a:r>
          </a:p>
          <a:p>
            <a:r>
              <a:rPr lang="fr-BE" sz="1400" b="1" dirty="0"/>
              <a:t>Printemps numérique </a:t>
            </a:r>
          </a:p>
          <a:p>
            <a:r>
              <a:rPr lang="fr-BE" sz="1400" dirty="0"/>
              <a:t>24/03/2023</a:t>
            </a:r>
            <a:endParaRPr lang="fr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74CB90-45F2-4A9D-9623-FE4E524F0646}"/>
              </a:ext>
            </a:extLst>
          </p:cNvPr>
          <p:cNvSpPr/>
          <p:nvPr/>
        </p:nvSpPr>
        <p:spPr>
          <a:xfrm>
            <a:off x="871149" y="911434"/>
            <a:ext cx="1147594" cy="1384995"/>
          </a:xfrm>
          <a:prstGeom prst="rect">
            <a:avLst/>
          </a:prstGeom>
          <a:ln w="254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/>
              <a:t>Rencontre </a:t>
            </a:r>
            <a:r>
              <a:rPr lang="fr-FR" sz="1400" dirty="0"/>
              <a:t>C</a:t>
            </a:r>
            <a:r>
              <a:rPr lang="fr-FR" sz="1400" dirty="0" smtClean="0"/>
              <a:t>abinet </a:t>
            </a:r>
            <a:r>
              <a:rPr lang="fr-FR" sz="1400" dirty="0"/>
              <a:t>du Ministre de la transition digitale</a:t>
            </a:r>
          </a:p>
          <a:p>
            <a:r>
              <a:rPr lang="fr-BE" sz="1400" dirty="0"/>
              <a:t>07/04/2023</a:t>
            </a:r>
            <a:r>
              <a:rPr lang="fr-BE" sz="1400" b="1" dirty="0"/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6198C65-B4DA-40E0-98AA-7517AD6A5990}"/>
              </a:ext>
            </a:extLst>
          </p:cNvPr>
          <p:cNvSpPr/>
          <p:nvPr/>
        </p:nvSpPr>
        <p:spPr>
          <a:xfrm>
            <a:off x="5361902" y="2206867"/>
            <a:ext cx="1367575" cy="954107"/>
          </a:xfrm>
          <a:prstGeom prst="rect">
            <a:avLst/>
          </a:prstGeom>
          <a:ln w="254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/>
              <a:t>Débat </a:t>
            </a:r>
          </a:p>
          <a:p>
            <a:r>
              <a:rPr lang="fr-FR" sz="1400" dirty="0"/>
              <a:t>P</a:t>
            </a:r>
            <a:r>
              <a:rPr lang="fr-FR" sz="1400" dirty="0" smtClean="0"/>
              <a:t>artis </a:t>
            </a:r>
            <a:r>
              <a:rPr lang="fr-FR" sz="1400" dirty="0"/>
              <a:t>politiques </a:t>
            </a:r>
          </a:p>
          <a:p>
            <a:r>
              <a:rPr lang="fr-FR" sz="1400" dirty="0"/>
              <a:t>ULB</a:t>
            </a:r>
          </a:p>
          <a:p>
            <a:r>
              <a:rPr lang="fr-FR" sz="1400" dirty="0"/>
              <a:t>25/05/2023</a:t>
            </a:r>
            <a:endParaRPr lang="fr-BE" sz="1400" b="1" dirty="0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8BE3EFC8-8684-4EA5-8364-ABBB15E3F7CF}"/>
              </a:ext>
            </a:extLst>
          </p:cNvPr>
          <p:cNvSpPr/>
          <p:nvPr/>
        </p:nvSpPr>
        <p:spPr>
          <a:xfrm>
            <a:off x="5872205" y="4228366"/>
            <a:ext cx="228600" cy="2484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D396C7F8-7EB6-4211-87C0-77099C14B6BE}"/>
              </a:ext>
            </a:extLst>
          </p:cNvPr>
          <p:cNvCxnSpPr>
            <a:cxnSpLocks/>
          </p:cNvCxnSpPr>
          <p:nvPr/>
        </p:nvCxnSpPr>
        <p:spPr>
          <a:xfrm flipH="1" flipV="1">
            <a:off x="5981884" y="3177719"/>
            <a:ext cx="3879" cy="1037394"/>
          </a:xfrm>
          <a:prstGeom prst="line">
            <a:avLst/>
          </a:prstGeom>
          <a:ln w="41275">
            <a:solidFill>
              <a:srgbClr val="FFFF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54" y="884445"/>
            <a:ext cx="1378942" cy="1145853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857965" y="235131"/>
            <a:ext cx="425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00B050"/>
                </a:solidFill>
              </a:rPr>
              <a:t>APPROFONDISSEMENT</a:t>
            </a:r>
            <a:endParaRPr lang="fr-BE" sz="2400" b="1" dirty="0">
              <a:solidFill>
                <a:srgbClr val="00B05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9248510" y="235132"/>
            <a:ext cx="253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2">
                    <a:lumMod val="50000"/>
                  </a:schemeClr>
                </a:solidFill>
              </a:rPr>
              <a:t>É</a:t>
            </a:r>
            <a:r>
              <a:rPr lang="fr-BE" sz="2400" b="1" dirty="0" smtClean="0">
                <a:solidFill>
                  <a:schemeClr val="accent2">
                    <a:lumMod val="50000"/>
                  </a:schemeClr>
                </a:solidFill>
              </a:rPr>
              <a:t>LARGISSEMENT</a:t>
            </a:r>
            <a:endParaRPr lang="fr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4755" y="160349"/>
            <a:ext cx="8742235" cy="6360681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Rectangle 39"/>
          <p:cNvSpPr/>
          <p:nvPr/>
        </p:nvSpPr>
        <p:spPr>
          <a:xfrm>
            <a:off x="9090745" y="160349"/>
            <a:ext cx="2842026" cy="6360681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79" y="1059109"/>
            <a:ext cx="1361805" cy="1926295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6146" y="464100"/>
            <a:ext cx="1844273" cy="13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8CD6E1-E179-4449-A31A-71C4463ACC7F}"/>
              </a:ext>
            </a:extLst>
          </p:cNvPr>
          <p:cNvCxnSpPr>
            <a:cxnSpLocks/>
          </p:cNvCxnSpPr>
          <p:nvPr/>
        </p:nvCxnSpPr>
        <p:spPr>
          <a:xfrm flipV="1">
            <a:off x="381205" y="4318780"/>
            <a:ext cx="11585734" cy="54374"/>
          </a:xfrm>
          <a:prstGeom prst="line">
            <a:avLst/>
          </a:prstGeom>
          <a:ln w="238125" cap="rnd">
            <a:gradFill flip="none" rotWithShape="1">
              <a:gsLst>
                <a:gs pos="94000">
                  <a:srgbClr val="002060"/>
                </a:gs>
                <a:gs pos="52000">
                  <a:srgbClr val="7030A0"/>
                </a:gs>
              </a:gsLst>
              <a:lin ang="0" scaled="1"/>
              <a:tileRect/>
            </a:gradFill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B04B74E4-3CC1-4003-94A9-3774018ABD5E}"/>
              </a:ext>
            </a:extLst>
          </p:cNvPr>
          <p:cNvSpPr/>
          <p:nvPr/>
        </p:nvSpPr>
        <p:spPr>
          <a:xfrm>
            <a:off x="2853967" y="4270288"/>
            <a:ext cx="228600" cy="24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2A756EF8-E088-4E94-B4F0-86BA14290B24}"/>
              </a:ext>
            </a:extLst>
          </p:cNvPr>
          <p:cNvSpPr txBox="1"/>
          <p:nvPr/>
        </p:nvSpPr>
        <p:spPr>
          <a:xfrm>
            <a:off x="2247102" y="4857835"/>
            <a:ext cx="1894351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i="1" dirty="0"/>
              <a:t>Commission parlementaire</a:t>
            </a:r>
          </a:p>
          <a:p>
            <a:r>
              <a:rPr lang="fr-FR" sz="1400" dirty="0"/>
              <a:t>06 et 13/12/2023</a:t>
            </a:r>
          </a:p>
          <a:p>
            <a:r>
              <a:rPr lang="fr-FR" sz="1400" dirty="0"/>
              <a:t>« guichets, téléphones et courriers</a:t>
            </a:r>
            <a:r>
              <a:rPr lang="fr-FR" sz="1400" b="1" dirty="0"/>
              <a:t>.</a:t>
            </a:r>
            <a:r>
              <a:rPr lang="fr-FR" sz="1400" dirty="0"/>
              <a:t> Mesures alternatives »</a:t>
            </a:r>
          </a:p>
          <a:p>
            <a:r>
              <a:rPr lang="fr-FR" sz="1400" dirty="0"/>
              <a:t>« </a:t>
            </a:r>
            <a:r>
              <a:rPr lang="fr-FR" sz="1400" b="1" dirty="0"/>
              <a:t>charge disproportionnée</a:t>
            </a:r>
            <a:r>
              <a:rPr lang="fr-FR" sz="1400" dirty="0"/>
              <a:t> »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2D687F65-F942-429C-B3AF-D81124EA9CD5}"/>
              </a:ext>
            </a:extLst>
          </p:cNvPr>
          <p:cNvSpPr/>
          <p:nvPr/>
        </p:nvSpPr>
        <p:spPr>
          <a:xfrm>
            <a:off x="3770210" y="3134725"/>
            <a:ext cx="1516986" cy="901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>
                <a:solidFill>
                  <a:schemeClr val="bg1">
                    <a:lumMod val="50000"/>
                  </a:schemeClr>
                </a:solidFill>
              </a:rPr>
              <a:t>Rencontres avec des partis politiques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B493D9C-4462-41E7-9E59-BC93B5F1208F}"/>
              </a:ext>
            </a:extLst>
          </p:cNvPr>
          <p:cNvSpPr txBox="1"/>
          <p:nvPr/>
        </p:nvSpPr>
        <p:spPr>
          <a:xfrm>
            <a:off x="7948346" y="4842333"/>
            <a:ext cx="1254003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i="1" dirty="0"/>
              <a:t>Vote au</a:t>
            </a:r>
          </a:p>
          <a:p>
            <a:r>
              <a:rPr lang="fr-FR" sz="1400" b="1" i="1" dirty="0"/>
              <a:t>Parlement bruxellois</a:t>
            </a:r>
          </a:p>
          <a:p>
            <a:r>
              <a:rPr lang="fr-FR" sz="1400" dirty="0"/>
              <a:t>12/01/2024</a:t>
            </a:r>
          </a:p>
          <a:p>
            <a:r>
              <a:rPr lang="fr-FR" sz="1400" dirty="0"/>
              <a:t>Explications orales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CBC8F49E-485F-449D-A4BF-7324BCAFBAF4}"/>
              </a:ext>
            </a:extLst>
          </p:cNvPr>
          <p:cNvCxnSpPr>
            <a:cxnSpLocks/>
            <a:stCxn id="50" idx="0"/>
          </p:cNvCxnSpPr>
          <p:nvPr/>
        </p:nvCxnSpPr>
        <p:spPr>
          <a:xfrm>
            <a:off x="8459193" y="4194552"/>
            <a:ext cx="0" cy="647780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5633B941-B0EF-4D06-8984-275A62DF6D49}"/>
              </a:ext>
            </a:extLst>
          </p:cNvPr>
          <p:cNvSpPr/>
          <p:nvPr/>
        </p:nvSpPr>
        <p:spPr>
          <a:xfrm>
            <a:off x="8344893" y="4194552"/>
            <a:ext cx="228600" cy="24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AE41014-D40C-46E2-99F3-26DDC1C418A1}"/>
              </a:ext>
            </a:extLst>
          </p:cNvPr>
          <p:cNvSpPr/>
          <p:nvPr/>
        </p:nvSpPr>
        <p:spPr>
          <a:xfrm>
            <a:off x="6930978" y="4210981"/>
            <a:ext cx="245344" cy="2699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3EE113F-6F55-45DA-B5CA-D6E7FAA41032}"/>
              </a:ext>
            </a:extLst>
          </p:cNvPr>
          <p:cNvCxnSpPr>
            <a:cxnSpLocks/>
            <a:endCxn id="58" idx="2"/>
          </p:cNvCxnSpPr>
          <p:nvPr/>
        </p:nvCxnSpPr>
        <p:spPr>
          <a:xfrm flipV="1">
            <a:off x="7053080" y="3277105"/>
            <a:ext cx="480" cy="1076094"/>
          </a:xfrm>
          <a:prstGeom prst="line">
            <a:avLst/>
          </a:prstGeom>
          <a:ln w="412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288B0FD5-C572-4293-9094-D59D736430E4}"/>
              </a:ext>
            </a:extLst>
          </p:cNvPr>
          <p:cNvSpPr txBox="1"/>
          <p:nvPr/>
        </p:nvSpPr>
        <p:spPr>
          <a:xfrm>
            <a:off x="6334368" y="2538441"/>
            <a:ext cx="1438383" cy="7386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Rassemblement</a:t>
            </a:r>
          </a:p>
          <a:p>
            <a:r>
              <a:rPr lang="fr-BE" sz="1400" dirty="0"/>
              <a:t>12/01/2024</a:t>
            </a:r>
          </a:p>
          <a:p>
            <a:r>
              <a:rPr lang="fr-BE" sz="1400" dirty="0"/>
              <a:t>Bruxelles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884CD438-416E-4739-874D-A3A92D80E511}"/>
              </a:ext>
            </a:extLst>
          </p:cNvPr>
          <p:cNvSpPr/>
          <p:nvPr/>
        </p:nvSpPr>
        <p:spPr>
          <a:xfrm>
            <a:off x="2604276" y="4270155"/>
            <a:ext cx="245344" cy="2699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40115798-561E-4354-A31B-B936FD610147}"/>
              </a:ext>
            </a:extLst>
          </p:cNvPr>
          <p:cNvSpPr txBox="1"/>
          <p:nvPr/>
        </p:nvSpPr>
        <p:spPr>
          <a:xfrm>
            <a:off x="1996498" y="2550985"/>
            <a:ext cx="1438383" cy="954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Rassemblements</a:t>
            </a:r>
          </a:p>
          <a:p>
            <a:r>
              <a:rPr lang="fr-BE" sz="1400" dirty="0"/>
              <a:t>06/12/2023</a:t>
            </a:r>
          </a:p>
          <a:p>
            <a:r>
              <a:rPr lang="fr-BE" sz="1400" dirty="0"/>
              <a:t>13/12/2023</a:t>
            </a:r>
          </a:p>
          <a:p>
            <a:r>
              <a:rPr lang="fr-BE" sz="1400" dirty="0"/>
              <a:t>Bruxelles</a:t>
            </a:r>
          </a:p>
        </p:txBody>
      </p:sp>
      <p:pic>
        <p:nvPicPr>
          <p:cNvPr id="1026" name="Picture 2" descr="https://scontent.flux3-1.fna.fbcdn.net/v/t39.30808-6/409699758_273841385667619_2492076670531619313_n.jpg?stp=dst-jpg_p720x720&amp;_nc_cat=110&amp;ccb=1-7&amp;_nc_sid=3635dc&amp;_nc_ohc=FHJbkykrODsAX9rT_ln&amp;_nc_ht=scontent.flux3-1.fna&amp;oh=00_AfBDEKWN5eK9sMjFiayK0FgxGTHnEtKxcpDQuHNrTlWB2Q&amp;oe=65A9EFC0">
            <a:extLst>
              <a:ext uri="{FF2B5EF4-FFF2-40B4-BE49-F238E27FC236}">
                <a16:creationId xmlns:a16="http://schemas.microsoft.com/office/drawing/2014/main" id="{6C6B4B65-1272-4314-9583-D0A33CE6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65" y="4855225"/>
            <a:ext cx="1752421" cy="18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Ellipse 64">
            <a:extLst>
              <a:ext uri="{FF2B5EF4-FFF2-40B4-BE49-F238E27FC236}">
                <a16:creationId xmlns:a16="http://schemas.microsoft.com/office/drawing/2014/main" id="{6109D7ED-D133-4FFC-8FBD-97FD41C23E2C}"/>
              </a:ext>
            </a:extLst>
          </p:cNvPr>
          <p:cNvSpPr/>
          <p:nvPr/>
        </p:nvSpPr>
        <p:spPr>
          <a:xfrm>
            <a:off x="9578406" y="4194197"/>
            <a:ext cx="228600" cy="24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CA9C9B1C-E2A3-4651-B4A3-D403C3FD5AE7}"/>
              </a:ext>
            </a:extLst>
          </p:cNvPr>
          <p:cNvCxnSpPr>
            <a:cxnSpLocks/>
          </p:cNvCxnSpPr>
          <p:nvPr/>
        </p:nvCxnSpPr>
        <p:spPr>
          <a:xfrm>
            <a:off x="9685179" y="4473625"/>
            <a:ext cx="28017" cy="368707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A3EC603-2AE9-4104-AA41-908BD0B8F170}"/>
              </a:ext>
            </a:extLst>
          </p:cNvPr>
          <p:cNvCxnSpPr>
            <a:cxnSpLocks/>
          </p:cNvCxnSpPr>
          <p:nvPr/>
        </p:nvCxnSpPr>
        <p:spPr>
          <a:xfrm flipH="1">
            <a:off x="2950580" y="4353198"/>
            <a:ext cx="44934" cy="571632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6367F467-AC6D-452B-90CB-FC451662229F}"/>
              </a:ext>
            </a:extLst>
          </p:cNvPr>
          <p:cNvCxnSpPr>
            <a:cxnSpLocks/>
          </p:cNvCxnSpPr>
          <p:nvPr/>
        </p:nvCxnSpPr>
        <p:spPr>
          <a:xfrm flipV="1">
            <a:off x="2715690" y="3465841"/>
            <a:ext cx="22514" cy="976812"/>
          </a:xfrm>
          <a:prstGeom prst="line">
            <a:avLst/>
          </a:prstGeom>
          <a:ln w="412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id="{5AF2BB0A-9BED-4A54-B4FF-C70C2439F660}"/>
              </a:ext>
            </a:extLst>
          </p:cNvPr>
          <p:cNvSpPr txBox="1"/>
          <p:nvPr/>
        </p:nvSpPr>
        <p:spPr>
          <a:xfrm>
            <a:off x="9316649" y="4842332"/>
            <a:ext cx="1193061" cy="16390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i="1" dirty="0"/>
              <a:t>Vote au</a:t>
            </a:r>
          </a:p>
          <a:p>
            <a:r>
              <a:rPr lang="fr-FR" sz="1400" b="1" i="1" dirty="0"/>
              <a:t>Parlement francophone bruxellois</a:t>
            </a:r>
          </a:p>
          <a:p>
            <a:r>
              <a:rPr lang="fr-FR" sz="1400" dirty="0"/>
              <a:t>19/01/2024</a:t>
            </a:r>
          </a:p>
          <a:p>
            <a:r>
              <a:rPr lang="fr-FR" sz="1400" dirty="0"/>
              <a:t>Explications orales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8178E14-450D-417F-9B69-5F566AC74188}"/>
              </a:ext>
            </a:extLst>
          </p:cNvPr>
          <p:cNvSpPr txBox="1"/>
          <p:nvPr/>
        </p:nvSpPr>
        <p:spPr>
          <a:xfrm>
            <a:off x="361505" y="2538441"/>
            <a:ext cx="1061368" cy="95410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/>
              <a:t>Carte Blanche </a:t>
            </a:r>
          </a:p>
          <a:p>
            <a:r>
              <a:rPr lang="fr-BE" sz="1400" dirty="0" smtClean="0"/>
              <a:t>05/12/2023</a:t>
            </a:r>
            <a:endParaRPr lang="fr-BE" sz="1400" dirty="0"/>
          </a:p>
          <a:p>
            <a:r>
              <a:rPr lang="fr-BE" sz="1400" i="1" dirty="0" smtClean="0"/>
              <a:t>Le Soir</a:t>
            </a:r>
            <a:endParaRPr lang="fr-BE" sz="1400" i="1" dirty="0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04D36795-3910-484B-867A-0634EFD3D8F7}"/>
              </a:ext>
            </a:extLst>
          </p:cNvPr>
          <p:cNvSpPr/>
          <p:nvPr/>
        </p:nvSpPr>
        <p:spPr>
          <a:xfrm>
            <a:off x="747603" y="4228970"/>
            <a:ext cx="228600" cy="2484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38D41C18-4ACA-44C6-80B9-E17248887AA5}"/>
              </a:ext>
            </a:extLst>
          </p:cNvPr>
          <p:cNvCxnSpPr>
            <a:cxnSpLocks/>
          </p:cNvCxnSpPr>
          <p:nvPr/>
        </p:nvCxnSpPr>
        <p:spPr>
          <a:xfrm>
            <a:off x="863374" y="3489825"/>
            <a:ext cx="0" cy="765688"/>
          </a:xfrm>
          <a:prstGeom prst="line">
            <a:avLst/>
          </a:prstGeom>
          <a:ln w="41275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95" y="423072"/>
            <a:ext cx="3030173" cy="202011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81205" y="731520"/>
            <a:ext cx="305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FF5050"/>
                </a:solidFill>
              </a:rPr>
              <a:t>TOUS AU PARLEMENT</a:t>
            </a:r>
            <a:endParaRPr lang="fr-BE" sz="2400" b="1" dirty="0">
              <a:solidFill>
                <a:srgbClr val="FF5050"/>
              </a:solidFill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6109D7ED-D133-4FFC-8FBD-97FD41C23E2C}"/>
              </a:ext>
            </a:extLst>
          </p:cNvPr>
          <p:cNvSpPr/>
          <p:nvPr/>
        </p:nvSpPr>
        <p:spPr>
          <a:xfrm>
            <a:off x="11153616" y="4210981"/>
            <a:ext cx="228600" cy="24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CA9C9B1C-E2A3-4651-B4A3-D403C3FD5AE7}"/>
              </a:ext>
            </a:extLst>
          </p:cNvPr>
          <p:cNvCxnSpPr>
            <a:cxnSpLocks/>
          </p:cNvCxnSpPr>
          <p:nvPr/>
        </p:nvCxnSpPr>
        <p:spPr>
          <a:xfrm>
            <a:off x="11267916" y="4403912"/>
            <a:ext cx="7527" cy="440615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5AF2BB0A-9BED-4A54-B4FF-C70C2439F660}"/>
              </a:ext>
            </a:extLst>
          </p:cNvPr>
          <p:cNvSpPr txBox="1"/>
          <p:nvPr/>
        </p:nvSpPr>
        <p:spPr>
          <a:xfrm>
            <a:off x="10624010" y="4842333"/>
            <a:ext cx="1260192" cy="96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Publication MB de l’ordonnance</a:t>
            </a:r>
          </a:p>
          <a:p>
            <a:r>
              <a:rPr lang="fr-FR" sz="1400" dirty="0" smtClean="0"/>
              <a:t>21/02/2024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2069" y="182880"/>
            <a:ext cx="11861074" cy="6583680"/>
          </a:xfrm>
          <a:prstGeom prst="rect">
            <a:avLst/>
          </a:prstGeom>
          <a:noFill/>
          <a:ln w="508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260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787FB8-2C94-4DA9-A658-7F4552F4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6" y="147921"/>
            <a:ext cx="4642294" cy="6562158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144C7-6C13-452C-B96C-56689C4B5ED5}"/>
              </a:ext>
            </a:extLst>
          </p:cNvPr>
          <p:cNvSpPr/>
          <p:nvPr/>
        </p:nvSpPr>
        <p:spPr>
          <a:xfrm>
            <a:off x="4675696" y="246771"/>
            <a:ext cx="7164371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8458B0"/>
                </a:solidFill>
              </a:rPr>
              <a:t>RÉSULTATS</a:t>
            </a:r>
          </a:p>
          <a:p>
            <a:endParaRPr lang="fr-FR" b="1" dirty="0">
              <a:solidFill>
                <a:srgbClr val="8458B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Il n’y a pas plus de guichets et de téléphones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L’ordonnance est passée, sans garantir les guichets et les téléphones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algn="ctr"/>
            <a:r>
              <a:rPr lang="fr-FR" sz="2000" b="1" dirty="0">
                <a:solidFill>
                  <a:srgbClr val="8458B0"/>
                </a:solidFill>
              </a:rPr>
              <a:t>MAIS</a:t>
            </a:r>
          </a:p>
          <a:p>
            <a:pPr algn="ctr"/>
            <a:endParaRPr lang="fr-FR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On a rappelé la force des mouvements </a:t>
            </a:r>
            <a:r>
              <a:rPr lang="fr-FR" sz="2000" dirty="0" smtClean="0"/>
              <a:t>collectifs (fierté, confiance, liens, réseaux)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On a contribué au débat de société sur la place du numérique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La lutte paie: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On a fait évoluer le texte (qui parle des guichets et des téléphones)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On a gagné la bataille des idées (le ministre dit que c’est l’ordonnance « l’humain d’abord </a:t>
            </a:r>
            <a:r>
              <a:rPr lang="fr-FR" sz="2000" dirty="0" smtClean="0"/>
              <a:t>»)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1200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787FB8-2C94-4DA9-A658-7F4552F4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2294" cy="6562158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144C7-6C13-452C-B96C-56689C4B5ED5}"/>
              </a:ext>
            </a:extLst>
          </p:cNvPr>
          <p:cNvSpPr/>
          <p:nvPr/>
        </p:nvSpPr>
        <p:spPr>
          <a:xfrm>
            <a:off x="4675696" y="246771"/>
            <a:ext cx="716437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SUITES</a:t>
            </a:r>
            <a:endParaRPr lang="fr-FR" sz="2800" b="1" dirty="0">
              <a:solidFill>
                <a:srgbClr val="7030A0"/>
              </a:solidFill>
            </a:endParaRPr>
          </a:p>
          <a:p>
            <a:endParaRPr lang="fr-FR" sz="2000" b="1" dirty="0">
              <a:solidFill>
                <a:srgbClr val="7030A0"/>
              </a:solidFill>
            </a:endParaRPr>
          </a:p>
          <a:p>
            <a:r>
              <a:rPr lang="fr-FR" sz="2000" b="1" dirty="0"/>
              <a:t>Poursuite de la campagne « L’humain d’abord! »</a:t>
            </a:r>
          </a:p>
          <a:p>
            <a:r>
              <a:rPr lang="fr-FR" sz="2000" dirty="0" smtClean="0"/>
              <a:t>On continue </a:t>
            </a:r>
            <a:r>
              <a:rPr lang="fr-FR" sz="2000" dirty="0"/>
              <a:t>à lutter pour un meilleur accès aux droits et aux services, pour obtenir réellement plus de guichets. 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Mots d’ordre: 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Un moratoire sur la numérisation des services d’intérêt général.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Des guichets et des services téléphoniques, accessibles et de qualité, dans les services essentiels.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Un large débat public sur la place du numérique et ses impacts sociaux, démocratiques et environnementaux.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Stratégie:</a:t>
            </a:r>
          </a:p>
          <a:p>
            <a:r>
              <a:rPr lang="fr-BE" sz="2000" dirty="0"/>
              <a:t>Continuer à mobiliser la population dans des actions collectives pour faire pression sur le monde politique et les services numérisés. 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665916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872</Words>
  <Application>Microsoft Office PowerPoint</Application>
  <PresentationFormat>Grand écran</PresentationFormat>
  <Paragraphs>187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iria</dc:creator>
  <cp:lastModifiedBy>Daniel Flinker</cp:lastModifiedBy>
  <cp:revision>121</cp:revision>
  <cp:lastPrinted>2024-11-19T09:53:18Z</cp:lastPrinted>
  <dcterms:created xsi:type="dcterms:W3CDTF">2023-10-06T12:08:46Z</dcterms:created>
  <dcterms:modified xsi:type="dcterms:W3CDTF">2024-12-12T10:09:03Z</dcterms:modified>
</cp:coreProperties>
</file>